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316" r:id="rId2"/>
    <p:sldId id="256" r:id="rId3"/>
    <p:sldId id="368" r:id="rId4"/>
    <p:sldId id="318" r:id="rId5"/>
    <p:sldId id="271" r:id="rId6"/>
    <p:sldId id="300" r:id="rId7"/>
    <p:sldId id="282" r:id="rId8"/>
    <p:sldId id="272" r:id="rId9"/>
    <p:sldId id="273" r:id="rId10"/>
    <p:sldId id="293" r:id="rId11"/>
    <p:sldId id="275" r:id="rId12"/>
    <p:sldId id="276" r:id="rId13"/>
    <p:sldId id="284" r:id="rId14"/>
    <p:sldId id="278" r:id="rId15"/>
    <p:sldId id="279" r:id="rId16"/>
    <p:sldId id="280" r:id="rId17"/>
    <p:sldId id="292" r:id="rId18"/>
    <p:sldId id="285" r:id="rId19"/>
    <p:sldId id="302" r:id="rId20"/>
    <p:sldId id="287" r:id="rId21"/>
    <p:sldId id="289" r:id="rId22"/>
    <p:sldId id="301" r:id="rId23"/>
    <p:sldId id="303" r:id="rId24"/>
    <p:sldId id="314" r:id="rId25"/>
    <p:sldId id="305" r:id="rId26"/>
    <p:sldId id="306" r:id="rId27"/>
    <p:sldId id="309" r:id="rId28"/>
    <p:sldId id="310" r:id="rId29"/>
    <p:sldId id="311" r:id="rId30"/>
    <p:sldId id="294" r:id="rId31"/>
    <p:sldId id="295" r:id="rId32"/>
    <p:sldId id="298" r:id="rId33"/>
    <p:sldId id="296" r:id="rId34"/>
    <p:sldId id="297" r:id="rId35"/>
    <p:sldId id="299" r:id="rId36"/>
    <p:sldId id="367" r:id="rId37"/>
    <p:sldId id="291" r:id="rId38"/>
    <p:sldId id="319" r:id="rId39"/>
    <p:sldId id="320" r:id="rId40"/>
    <p:sldId id="317"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7" r:id="rId57"/>
    <p:sldId id="338" r:id="rId58"/>
    <p:sldId id="369" r:id="rId59"/>
    <p:sldId id="339" r:id="rId60"/>
    <p:sldId id="340" r:id="rId61"/>
    <p:sldId id="341" r:id="rId62"/>
    <p:sldId id="268" r:id="rId63"/>
    <p:sldId id="269" r:id="rId64"/>
    <p:sldId id="267" r:id="rId65"/>
    <p:sldId id="343" r:id="rId66"/>
    <p:sldId id="344" r:id="rId67"/>
    <p:sldId id="258" r:id="rId68"/>
    <p:sldId id="259" r:id="rId69"/>
    <p:sldId id="260" r:id="rId70"/>
    <p:sldId id="261" r:id="rId71"/>
    <p:sldId id="345" r:id="rId72"/>
    <p:sldId id="346" r:id="rId73"/>
    <p:sldId id="347" r:id="rId74"/>
    <p:sldId id="266" r:id="rId75"/>
    <p:sldId id="263" r:id="rId76"/>
    <p:sldId id="264" r:id="rId77"/>
    <p:sldId id="265" r:id="rId78"/>
    <p:sldId id="371" r:id="rId79"/>
    <p:sldId id="348" r:id="rId80"/>
    <p:sldId id="349" r:id="rId81"/>
    <p:sldId id="370"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6" r:id="rId97"/>
    <p:sldId id="364" r:id="rId98"/>
    <p:sldId id="365"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6" autoAdjust="0"/>
    <p:restoredTop sz="81194" autoAdjust="0"/>
  </p:normalViewPr>
  <p:slideViewPr>
    <p:cSldViewPr snapToGrid="0">
      <p:cViewPr varScale="1">
        <p:scale>
          <a:sx n="85" d="100"/>
          <a:sy n="85" d="100"/>
        </p:scale>
        <p:origin x="114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786D08-8D01-4033-ACEA-4593564FC025}" type="datetimeFigureOut">
              <a:rPr lang="en-US" smtClean="0"/>
              <a:t>10/16/2016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915BB-28C0-41EE-A240-7D195D8C49A1}" type="slidenum">
              <a:rPr lang="en-US" smtClean="0"/>
              <a:t>‹#›</a:t>
            </a:fld>
            <a:endParaRPr lang="en-US"/>
          </a:p>
        </p:txBody>
      </p:sp>
    </p:spTree>
    <p:extLst>
      <p:ext uri="{BB962C8B-B14F-4D97-AF65-F5344CB8AC3E}">
        <p14:creationId xmlns:p14="http://schemas.microsoft.com/office/powerpoint/2010/main" val="3260040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ciencedirect.com/science/article/pii/S0141938202000410"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hcw-eprints.cs.man.ac.uk/44/"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s.guardian.co.uk/technology/2008/01/21/lies_damn_lies_and_steve_jobs_keynotes.html"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www.engadget.com/2008/01/15/live-from-macworld-2008-steve-jobs-keynot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Swag for good questions, auction off remainder at end.</a:t>
            </a:r>
          </a:p>
        </p:txBody>
      </p:sp>
      <p:sp>
        <p:nvSpPr>
          <p:cNvPr id="4" name="Slide Number Placeholder 3"/>
          <p:cNvSpPr>
            <a:spLocks noGrp="1"/>
          </p:cNvSpPr>
          <p:nvPr>
            <p:ph type="sldNum" sz="quarter" idx="10"/>
          </p:nvPr>
        </p:nvSpPr>
        <p:spPr/>
        <p:txBody>
          <a:bodyPr/>
          <a:lstStyle/>
          <a:p>
            <a:fld id="{B69915BB-28C0-41EE-A240-7D195D8C49A1}" type="slidenum">
              <a:rPr lang="en-US" smtClean="0"/>
              <a:t>2</a:t>
            </a:fld>
            <a:endParaRPr lang="en-US"/>
          </a:p>
        </p:txBody>
      </p:sp>
    </p:spTree>
    <p:extLst>
      <p:ext uri="{BB962C8B-B14F-4D97-AF65-F5344CB8AC3E}">
        <p14:creationId xmlns:p14="http://schemas.microsoft.com/office/powerpoint/2010/main" val="2677061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Desktop, select Insert &gt; Text Box.</a:t>
            </a:r>
          </a:p>
          <a:p>
            <a:r>
              <a:rPr lang="en-US" dirty="0"/>
              <a:t>Add “ For each </a:t>
            </a:r>
            <a:r>
              <a:rPr lang="en-US" dirty="0" err="1"/>
              <a:t>countryregion</a:t>
            </a:r>
            <a:r>
              <a:rPr lang="en-US" dirty="0"/>
              <a:t> on map, click to highlight how they did year to year in line graph and how the medals are distributed in the matrix. Use slicer to focus map. Drill into matrix to events.</a:t>
            </a:r>
          </a:p>
        </p:txBody>
      </p:sp>
      <p:sp>
        <p:nvSpPr>
          <p:cNvPr id="4" name="Slide Number Placeholder 3"/>
          <p:cNvSpPr>
            <a:spLocks noGrp="1"/>
          </p:cNvSpPr>
          <p:nvPr>
            <p:ph type="sldNum" sz="quarter" idx="10"/>
          </p:nvPr>
        </p:nvSpPr>
        <p:spPr/>
        <p:txBody>
          <a:bodyPr/>
          <a:lstStyle/>
          <a:p>
            <a:fld id="{B69915BB-28C0-41EE-A240-7D195D8C49A1}" type="slidenum">
              <a:rPr lang="en-US" smtClean="0"/>
              <a:t>50</a:t>
            </a:fld>
            <a:endParaRPr lang="en-US"/>
          </a:p>
        </p:txBody>
      </p:sp>
    </p:spTree>
    <p:extLst>
      <p:ext uri="{BB962C8B-B14F-4D97-AF65-F5344CB8AC3E}">
        <p14:creationId xmlns:p14="http://schemas.microsoft.com/office/powerpoint/2010/main" val="1915551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avoid ALL CAPS or underlining.</a:t>
            </a:r>
          </a:p>
          <a:p>
            <a:r>
              <a:rPr lang="en-US" sz="1200" kern="1200" dirty="0">
                <a:solidFill>
                  <a:schemeClr val="tx1"/>
                </a:solidFill>
                <a:effectLst/>
                <a:latin typeface="+mn-lt"/>
                <a:ea typeface="+mn-ea"/>
                <a:cs typeface="+mn-cs"/>
              </a:rPr>
              <a:t>Text is like color: Use sparingly and appropriately for maximum impact</a:t>
            </a:r>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51</a:t>
            </a:fld>
            <a:endParaRPr lang="en-US"/>
          </a:p>
        </p:txBody>
      </p:sp>
    </p:spTree>
    <p:extLst>
      <p:ext uri="{BB962C8B-B14F-4D97-AF65-F5344CB8AC3E}">
        <p14:creationId xmlns:p14="http://schemas.microsoft.com/office/powerpoint/2010/main" val="3968602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PBID, Insert &gt; Shapes</a:t>
            </a:r>
          </a:p>
        </p:txBody>
      </p:sp>
      <p:sp>
        <p:nvSpPr>
          <p:cNvPr id="4" name="Slide Number Placeholder 3"/>
          <p:cNvSpPr>
            <a:spLocks noGrp="1"/>
          </p:cNvSpPr>
          <p:nvPr>
            <p:ph type="sldNum" sz="quarter" idx="10"/>
          </p:nvPr>
        </p:nvSpPr>
        <p:spPr/>
        <p:txBody>
          <a:bodyPr/>
          <a:lstStyle/>
          <a:p>
            <a:fld id="{B69915BB-28C0-41EE-A240-7D195D8C49A1}" type="slidenum">
              <a:rPr lang="en-US" smtClean="0"/>
              <a:t>52</a:t>
            </a:fld>
            <a:endParaRPr lang="en-US"/>
          </a:p>
        </p:txBody>
      </p:sp>
    </p:spTree>
    <p:extLst>
      <p:ext uri="{BB962C8B-B14F-4D97-AF65-F5344CB8AC3E}">
        <p14:creationId xmlns:p14="http://schemas.microsoft.com/office/powerpoint/2010/main" val="3954116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is more of what NOT to do with color. </a:t>
            </a:r>
          </a:p>
          <a:p>
            <a:r>
              <a:rPr lang="en-US" sz="1200" kern="1200" dirty="0">
                <a:solidFill>
                  <a:schemeClr val="tx1"/>
                </a:solidFill>
                <a:effectLst/>
                <a:latin typeface="+mn-lt"/>
                <a:ea typeface="+mn-ea"/>
                <a:cs typeface="+mn-cs"/>
              </a:rPr>
              <a:t>A study on the use of color and visualizations within Web pages found that higher contrast between colors increases the speed of comprehension (</a:t>
            </a:r>
            <a:r>
              <a:rPr lang="en-US" sz="1200" i="1" u="none" strike="noStrike" kern="1200" dirty="0">
                <a:solidFill>
                  <a:schemeClr val="tx1"/>
                </a:solidFill>
                <a:effectLst/>
                <a:latin typeface="+mn-lt"/>
                <a:ea typeface="+mn-ea"/>
                <a:cs typeface="+mn-cs"/>
                <a:hlinkClick r:id="rId3"/>
              </a:rPr>
              <a:t>The effect of text and background </a:t>
            </a:r>
            <a:r>
              <a:rPr lang="en-US" sz="1200" i="1" u="none" strike="noStrike" kern="1200" dirty="0" err="1">
                <a:solidFill>
                  <a:schemeClr val="tx1"/>
                </a:solidFill>
                <a:effectLst/>
                <a:latin typeface="+mn-lt"/>
                <a:ea typeface="+mn-ea"/>
                <a:cs typeface="+mn-cs"/>
                <a:hlinkClick r:id="rId3"/>
              </a:rPr>
              <a:t>colour</a:t>
            </a:r>
            <a:r>
              <a:rPr lang="en-US" sz="1200" i="1" u="none" strike="noStrike" kern="1200" dirty="0">
                <a:solidFill>
                  <a:schemeClr val="tx1"/>
                </a:solidFill>
                <a:effectLst/>
                <a:latin typeface="+mn-lt"/>
                <a:ea typeface="+mn-ea"/>
                <a:cs typeface="+mn-cs"/>
                <a:hlinkClick r:id="rId3"/>
              </a:rPr>
              <a:t> on visual search of Web pages</a:t>
            </a:r>
            <a:r>
              <a:rPr lang="en-US" sz="1200" kern="1200" dirty="0">
                <a:solidFill>
                  <a:schemeClr val="tx1"/>
                </a:solidFill>
                <a:effectLst/>
                <a:latin typeface="+mn-lt"/>
                <a:ea typeface="+mn-ea"/>
                <a:cs typeface="+mn-cs"/>
              </a:rPr>
              <a:t> and </a:t>
            </a:r>
            <a:r>
              <a:rPr lang="en-US" sz="1200" i="1" u="none" strike="noStrike" kern="1200" dirty="0">
                <a:solidFill>
                  <a:schemeClr val="tx1"/>
                </a:solidFill>
                <a:effectLst/>
                <a:latin typeface="+mn-lt"/>
                <a:ea typeface="+mn-ea"/>
                <a:cs typeface="+mn-cs"/>
                <a:hlinkClick r:id="rId4"/>
              </a:rPr>
              <a:t>Determining Users’ Perception of Web Page Visual Complexity and Aesthetic Characteristics</a:t>
            </a:r>
            <a:endParaRPr lang="en-US" sz="1200" i="1" u="none" strike="noStrike" kern="1200" dirty="0">
              <a:solidFill>
                <a:schemeClr val="tx1"/>
              </a:solidFill>
              <a:effectLst/>
              <a:latin typeface="+mn-lt"/>
              <a:ea typeface="+mn-ea"/>
              <a:cs typeface="+mn-cs"/>
            </a:endParaRPr>
          </a:p>
          <a:p>
            <a:endParaRPr lang="en-US" sz="1200" i="1" u="none" strike="noStrik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the same chart or a consistent and meaningful color scheme allows people to use the same perceptual strategy for interpreting the data which saves time, energy, and cognitive overload.</a:t>
            </a:r>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53</a:t>
            </a:fld>
            <a:endParaRPr lang="en-US"/>
          </a:p>
        </p:txBody>
      </p:sp>
    </p:spTree>
    <p:extLst>
      <p:ext uri="{BB962C8B-B14F-4D97-AF65-F5344CB8AC3E}">
        <p14:creationId xmlns:p14="http://schemas.microsoft.com/office/powerpoint/2010/main" val="3038432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Nashville consultant Tony </a:t>
            </a:r>
            <a:r>
              <a:rPr lang="en-US" sz="1200" kern="1200" dirty="0" err="1">
                <a:solidFill>
                  <a:schemeClr val="tx1"/>
                </a:solidFill>
                <a:effectLst/>
                <a:latin typeface="+mn-lt"/>
                <a:ea typeface="+mn-ea"/>
                <a:cs typeface="+mn-cs"/>
              </a:rPr>
              <a:t>Bodoh</a:t>
            </a:r>
            <a:r>
              <a:rPr lang="en-US" sz="1200" kern="1200" dirty="0">
                <a:solidFill>
                  <a:schemeClr val="tx1"/>
                </a:solidFill>
                <a:effectLst/>
                <a:latin typeface="+mn-lt"/>
                <a:ea typeface="+mn-ea"/>
                <a:cs typeface="+mn-cs"/>
              </a:rPr>
              <a:t> explains "Emotion fires a half-second before logic can kick in."  Readers will first react at an emotional level to your report page, before they take more time to dig deeper.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TDI blogger and </a:t>
            </a:r>
            <a:r>
              <a:rPr lang="en-US" sz="1200" kern="1200" dirty="0" err="1">
                <a:solidFill>
                  <a:schemeClr val="tx1"/>
                </a:solidFill>
                <a:effectLst/>
                <a:latin typeface="+mn-lt"/>
                <a:ea typeface="+mn-ea"/>
                <a:cs typeface="+mn-cs"/>
              </a:rPr>
              <a:t>TechTarget</a:t>
            </a:r>
            <a:r>
              <a:rPr lang="en-US" sz="1200" kern="1200" dirty="0">
                <a:solidFill>
                  <a:schemeClr val="tx1"/>
                </a:solidFill>
                <a:effectLst/>
                <a:latin typeface="+mn-lt"/>
                <a:ea typeface="+mn-ea"/>
                <a:cs typeface="+mn-cs"/>
              </a:rPr>
              <a:t> industry analyst Wayne </a:t>
            </a:r>
            <a:r>
              <a:rPr lang="en-US" sz="1200" kern="1200" dirty="0" err="1">
                <a:solidFill>
                  <a:schemeClr val="tx1"/>
                </a:solidFill>
                <a:effectLst/>
                <a:latin typeface="+mn-lt"/>
                <a:ea typeface="+mn-ea"/>
                <a:cs typeface="+mn-cs"/>
              </a:rPr>
              <a:t>Eckerson</a:t>
            </a:r>
            <a:r>
              <a:rPr lang="en-US" sz="1200" kern="1200" dirty="0">
                <a:solidFill>
                  <a:schemeClr val="tx1"/>
                </a:solidFill>
                <a:effectLst/>
                <a:latin typeface="+mn-lt"/>
                <a:ea typeface="+mn-ea"/>
                <a:cs typeface="+mn-cs"/>
              </a:rPr>
              <a:t> has a great analogy.  Designing a report is like decorating a room.  Over time you purchase a vase, a sofa, end table, a painting.  Separately you like all of these elements. But although each individual selection makes sense, collectively the objects clash or compete for attention. </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55</a:t>
            </a:fld>
            <a:endParaRPr lang="en-US"/>
          </a:p>
        </p:txBody>
      </p:sp>
    </p:spTree>
    <p:extLst>
      <p:ext uri="{BB962C8B-B14F-4D97-AF65-F5344CB8AC3E}">
        <p14:creationId xmlns:p14="http://schemas.microsoft.com/office/powerpoint/2010/main" val="4054263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looked at report </a:t>
            </a:r>
            <a:r>
              <a:rPr lang="en-US" dirty="0" err="1"/>
              <a:t>design..how</a:t>
            </a:r>
            <a:r>
              <a:rPr lang="en-US" dirty="0"/>
              <a:t> to organize report elements in a way that makes the report easy to grasp. </a:t>
            </a:r>
          </a:p>
          <a:p>
            <a:r>
              <a:rPr lang="en-US" dirty="0"/>
              <a:t>Now focus on design b for </a:t>
            </a:r>
            <a:r>
              <a:rPr lang="en-US" dirty="0" err="1"/>
              <a:t>vizs</a:t>
            </a:r>
            <a:r>
              <a:rPr lang="en-US" dirty="0"/>
              <a:t> themselves.</a:t>
            </a:r>
          </a:p>
          <a:p>
            <a:r>
              <a:rPr lang="en-US" dirty="0"/>
              <a:t>Leave report page alone for a while and, at the end, apply BP all at once.</a:t>
            </a:r>
          </a:p>
          <a:p>
            <a:endParaRPr lang="en-US" dirty="0"/>
          </a:p>
          <a:p>
            <a:r>
              <a:rPr lang="en-US" dirty="0"/>
              <a:t>Just as imp to plan out your report 4 start building….each viz also requires planning. Avoid </a:t>
            </a:r>
            <a:r>
              <a:rPr lang="en-US" dirty="0" err="1"/>
              <a:t>tempta</a:t>
            </a:r>
            <a:r>
              <a:rPr lang="en-US" dirty="0"/>
              <a:t> to use fancy or more-complex viz types just to make your report look more interesting or sophisticated. </a:t>
            </a:r>
            <a:r>
              <a:rPr lang="en-US" dirty="0" err="1"/>
              <a:t>Horiz</a:t>
            </a:r>
            <a:r>
              <a:rPr lang="en-US" dirty="0"/>
              <a:t> bar charts and simple line charts can convey info quickly, and they’re familiar and comfortable.</a:t>
            </a:r>
          </a:p>
          <a:p>
            <a:endParaRPr lang="en-US" dirty="0"/>
          </a:p>
          <a:p>
            <a:r>
              <a:rPr lang="en-US" sz="1200" kern="1200" dirty="0">
                <a:solidFill>
                  <a:schemeClr val="tx1"/>
                </a:solidFill>
                <a:effectLst/>
                <a:latin typeface="+mn-lt"/>
                <a:ea typeface="+mn-ea"/>
                <a:cs typeface="+mn-cs"/>
              </a:rPr>
              <a:t>You could show progress through a sales cycle as a bar chart but wouldn’t a Waterfall or Funnel tell it better?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Don’t be surprised if the first visual type you pick doesn’t end up being your best option.  Try more than one visual type to see which one makes the point best.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know which visual types work best with what type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Scrolling: choose other viz or use filters/drilldown.  If can’t escape scroll, </a:t>
            </a:r>
            <a:r>
              <a:rPr lang="en-US" sz="1200" kern="1200" dirty="0" err="1">
                <a:solidFill>
                  <a:schemeClr val="tx1"/>
                </a:solidFill>
                <a:effectLst/>
                <a:latin typeface="+mn-lt"/>
                <a:ea typeface="+mn-ea"/>
                <a:cs typeface="+mn-cs"/>
              </a:rPr>
              <a:t>horiz</a:t>
            </a:r>
            <a:r>
              <a:rPr lang="en-US" sz="1200" kern="1200" dirty="0">
                <a:solidFill>
                  <a:schemeClr val="tx1"/>
                </a:solidFill>
                <a:effectLst/>
                <a:latin typeface="+mn-lt"/>
                <a:ea typeface="+mn-ea"/>
                <a:cs typeface="+mn-cs"/>
              </a:rPr>
              <a:t> tolerated better.</a:t>
            </a:r>
          </a:p>
          <a:p>
            <a:endParaRPr lang="en-US" dirty="0"/>
          </a:p>
          <a:p>
            <a:r>
              <a:rPr lang="en-US" dirty="0"/>
              <a:t>Even when choose abs-best viz for the story, may still need help telling story – use </a:t>
            </a:r>
            <a:r>
              <a:rPr lang="en-US" dirty="0" err="1"/>
              <a:t>textb</a:t>
            </a:r>
            <a:r>
              <a:rPr lang="en-US" dirty="0"/>
              <a:t>, labels, titles, menus, legends, color, size, shapes.</a:t>
            </a:r>
          </a:p>
        </p:txBody>
      </p:sp>
      <p:sp>
        <p:nvSpPr>
          <p:cNvPr id="4" name="Slide Number Placeholder 3"/>
          <p:cNvSpPr>
            <a:spLocks noGrp="1"/>
          </p:cNvSpPr>
          <p:nvPr>
            <p:ph type="sldNum" sz="quarter" idx="10"/>
          </p:nvPr>
        </p:nvSpPr>
        <p:spPr/>
        <p:txBody>
          <a:bodyPr/>
          <a:lstStyle/>
          <a:p>
            <a:fld id="{B69915BB-28C0-41EE-A240-7D195D8C49A1}" type="slidenum">
              <a:rPr lang="en-US" smtClean="0"/>
              <a:t>57</a:t>
            </a:fld>
            <a:endParaRPr lang="en-US"/>
          </a:p>
        </p:txBody>
      </p:sp>
    </p:spTree>
    <p:extLst>
      <p:ext uri="{BB962C8B-B14F-4D97-AF65-F5344CB8AC3E}">
        <p14:creationId xmlns:p14="http://schemas.microsoft.com/office/powerpoint/2010/main" val="381852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Andrew </a:t>
            </a:r>
            <a:r>
              <a:rPr lang="en-US" dirty="0" err="1"/>
              <a:t>Abella</a:t>
            </a:r>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58</a:t>
            </a:fld>
            <a:endParaRPr lang="en-US"/>
          </a:p>
        </p:txBody>
      </p:sp>
    </p:spTree>
    <p:extLst>
      <p:ext uri="{BB962C8B-B14F-4D97-AF65-F5344CB8AC3E}">
        <p14:creationId xmlns:p14="http://schemas.microsoft.com/office/powerpoint/2010/main" val="3081830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build visuals for the sake of building visuals. Maybe you thought the data would tell an interesting story, but it doesn’t. Don’t be afraid to start over and look for a more-interesting story. Or, maybe the story is there but it needs to be measured in a different way.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say you want to measure the success of your sales managers. What measure would you use to do this?  Would you measure that best by looking at total sales or total profit, growth over previous year or performance against a target goal? Salesperson Sally might have the largest profit, and if you showed total profit by salesperson in a bar chart, she would look like a </a:t>
            </a:r>
            <a:r>
              <a:rPr lang="en-US" sz="1200" kern="1200" dirty="0" err="1">
                <a:solidFill>
                  <a:schemeClr val="tx1"/>
                </a:solidFill>
                <a:effectLst/>
                <a:latin typeface="+mn-lt"/>
                <a:ea typeface="+mn-ea"/>
                <a:cs typeface="+mn-cs"/>
              </a:rPr>
              <a:t>rockstar</a:t>
            </a:r>
            <a:r>
              <a:rPr lang="en-US" sz="1200" kern="1200" dirty="0">
                <a:solidFill>
                  <a:schemeClr val="tx1"/>
                </a:solidFill>
                <a:effectLst/>
                <a:latin typeface="+mn-lt"/>
                <a:ea typeface="+mn-ea"/>
                <a:cs typeface="+mn-cs"/>
              </a:rPr>
              <a:t> compared to the other salespeople.  But if Sally has a high cost of sales (travel expenses, shipping costs, manufacturing costs, etc.), simply looking at sales doesn’t tell the best story.</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59</a:t>
            </a:fld>
            <a:endParaRPr lang="en-US"/>
          </a:p>
        </p:txBody>
      </p:sp>
    </p:spTree>
    <p:extLst>
      <p:ext uri="{BB962C8B-B14F-4D97-AF65-F5344CB8AC3E}">
        <p14:creationId xmlns:p14="http://schemas.microsoft.com/office/powerpoint/2010/main" val="460823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so easy to manipulate our </a:t>
            </a:r>
            <a:r>
              <a:rPr lang="en-US" dirty="0" err="1"/>
              <a:t>vizs</a:t>
            </a:r>
            <a:r>
              <a:rPr lang="en-US" dirty="0"/>
              <a:t> to distort the truth. </a:t>
            </a:r>
          </a:p>
          <a:p>
            <a:r>
              <a:rPr lang="en-US" sz="1200" kern="1200" dirty="0">
                <a:solidFill>
                  <a:schemeClr val="tx1"/>
                </a:solidFill>
                <a:effectLst/>
                <a:latin typeface="+mn-lt"/>
                <a:ea typeface="+mn-ea"/>
                <a:cs typeface="+mn-cs"/>
              </a:rPr>
              <a:t>Personally, any time I notice that a graph is deceptive, I also assume that the numbers behind the graph are probably deceptive as well</a:t>
            </a:r>
          </a:p>
        </p:txBody>
      </p:sp>
      <p:sp>
        <p:nvSpPr>
          <p:cNvPr id="4" name="Slide Number Placeholder 3"/>
          <p:cNvSpPr>
            <a:spLocks noGrp="1"/>
          </p:cNvSpPr>
          <p:nvPr>
            <p:ph type="sldNum" sz="quarter" idx="10"/>
          </p:nvPr>
        </p:nvSpPr>
        <p:spPr/>
        <p:txBody>
          <a:bodyPr/>
          <a:lstStyle/>
          <a:p>
            <a:fld id="{B69915BB-28C0-41EE-A240-7D195D8C49A1}" type="slidenum">
              <a:rPr lang="en-US" smtClean="0"/>
              <a:t>60</a:t>
            </a:fld>
            <a:endParaRPr lang="en-US"/>
          </a:p>
        </p:txBody>
      </p:sp>
    </p:spTree>
    <p:extLst>
      <p:ext uri="{BB962C8B-B14F-4D97-AF65-F5344CB8AC3E}">
        <p14:creationId xmlns:p14="http://schemas.microsoft.com/office/powerpoint/2010/main" val="4206994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Starts at 37, Y axis doesn’t match grid, . 12% is pretty </a:t>
            </a:r>
            <a:r>
              <a:rPr lang="en-US" dirty="0" err="1"/>
              <a:t>signif</a:t>
            </a:r>
            <a:r>
              <a:rPr lang="en-US" dirty="0"/>
              <a:t>, why distort it to look like 50%? </a:t>
            </a:r>
            <a:r>
              <a:rPr lang="en-US" sz="1200" kern="1200" dirty="0" err="1">
                <a:solidFill>
                  <a:schemeClr val="tx1"/>
                </a:solidFill>
                <a:effectLst/>
                <a:latin typeface="+mn-lt"/>
                <a:ea typeface="+mn-ea"/>
                <a:cs typeface="+mn-cs"/>
              </a:rPr>
              <a:t>Pork?Pigs</a:t>
            </a:r>
            <a:r>
              <a:rPr lang="en-US" sz="1200" kern="1200" dirty="0">
                <a:solidFill>
                  <a:schemeClr val="tx1"/>
                </a:solidFill>
                <a:effectLst/>
                <a:latin typeface="+mn-lt"/>
                <a:ea typeface="+mn-ea"/>
                <a:cs typeface="+mn-cs"/>
              </a:rPr>
              <a:t>?</a:t>
            </a:r>
            <a:r>
              <a:rPr lang="en-US" dirty="0"/>
              <a:t> </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63</a:t>
            </a:fld>
            <a:endParaRPr lang="en-US"/>
          </a:p>
        </p:txBody>
      </p:sp>
    </p:spTree>
    <p:extLst>
      <p:ext uri="{BB962C8B-B14F-4D97-AF65-F5344CB8AC3E}">
        <p14:creationId xmlns:p14="http://schemas.microsoft.com/office/powerpoint/2010/main" val="1783218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Remember that some estimates put the failure rate of analytics projects at 80%. That’s almost twice as bad as the average IT project. How do you ensure your initiatives are firmly planted in the 20%?  1. Identify and interview DMs. Ask them what success would look like.  Ask them for hypotheses and ideas.  You’ll save ton time leveraging their expertise.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They’re used to using their GUT, analytics is the newcomer, the DISRUPTOR.  2. win some battles, build credibility, prove yourself.  3. Many projects fail </a:t>
            </a:r>
            <a:r>
              <a:rPr lang="en-US" sz="1200" kern="1200" dirty="0" err="1">
                <a:solidFill>
                  <a:schemeClr val="tx1"/>
                </a:solidFill>
                <a:effectLst/>
                <a:latin typeface="+mn-lt"/>
                <a:ea typeface="+mn-ea"/>
                <a:cs typeface="+mn-cs"/>
              </a:rPr>
              <a:t>bc</a:t>
            </a:r>
            <a:r>
              <a:rPr lang="en-US" sz="1200" kern="1200" dirty="0">
                <a:solidFill>
                  <a:schemeClr val="tx1"/>
                </a:solidFill>
                <a:effectLst/>
                <a:latin typeface="+mn-lt"/>
                <a:ea typeface="+mn-ea"/>
                <a:cs typeface="+mn-cs"/>
              </a:rPr>
              <a:t> answer the wrong question. Mitigate this by talking more.</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37</a:t>
            </a:fld>
            <a:endParaRPr lang="en-US"/>
          </a:p>
        </p:txBody>
      </p:sp>
    </p:spTree>
    <p:extLst>
      <p:ext uri="{BB962C8B-B14F-4D97-AF65-F5344CB8AC3E}">
        <p14:creationId xmlns:p14="http://schemas.microsoft.com/office/powerpoint/2010/main" val="3111228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Strange intervals, 79 lower than 77</a:t>
            </a:r>
          </a:p>
        </p:txBody>
      </p:sp>
      <p:sp>
        <p:nvSpPr>
          <p:cNvPr id="4" name="Slide Number Placeholder 3"/>
          <p:cNvSpPr>
            <a:spLocks noGrp="1"/>
          </p:cNvSpPr>
          <p:nvPr>
            <p:ph type="sldNum" sz="quarter" idx="10"/>
          </p:nvPr>
        </p:nvSpPr>
        <p:spPr/>
        <p:txBody>
          <a:bodyPr/>
          <a:lstStyle/>
          <a:p>
            <a:fld id="{B69915BB-28C0-41EE-A240-7D195D8C49A1}" type="slidenum">
              <a:rPr lang="en-US" smtClean="0"/>
              <a:t>65</a:t>
            </a:fld>
            <a:endParaRPr lang="en-US"/>
          </a:p>
        </p:txBody>
      </p:sp>
    </p:spTree>
    <p:extLst>
      <p:ext uri="{BB962C8B-B14F-4D97-AF65-F5344CB8AC3E}">
        <p14:creationId xmlns:p14="http://schemas.microsoft.com/office/powerpoint/2010/main" val="1553899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Logarithmic scale, leading to skewed data relationships. </a:t>
            </a:r>
            <a:r>
              <a:rPr lang="en-US" sz="1200" kern="1200" dirty="0">
                <a:solidFill>
                  <a:schemeClr val="tx1"/>
                </a:solidFill>
                <a:effectLst/>
                <a:latin typeface="+mn-lt"/>
                <a:ea typeface="+mn-ea"/>
                <a:cs typeface="+mn-cs"/>
              </a:rPr>
              <a:t>Because the differences in bar heights represents their logarithmic differences rather than linear differences in value, they'll confuse the audience. You might solve the scaling problem--the fact that some values are extremely high compared to the others--by using two graphs: one regular bar graph with a linear scale that includes the full range of values to show the huge differences that exist, and a second bar graph with a linear scale that only includes the values that aren't extremely high, which will make it possible for people to see and compare the small values. FEW</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Danz</a:t>
            </a:r>
            <a:r>
              <a:rPr lang="en-US" sz="1200" kern="1200" dirty="0">
                <a:solidFill>
                  <a:schemeClr val="tx1"/>
                </a:solidFill>
                <a:effectLst/>
                <a:latin typeface="+mn-lt"/>
                <a:ea typeface="+mn-ea"/>
                <a:cs typeface="+mn-cs"/>
              </a:rPr>
              <a:t>: When values are that much different I prefer not to use a common graph for all the values.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Instead I can use common scaled minibars in a sorted by totals table to quickly pick the magnitude of the values. </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70</a:t>
            </a:fld>
            <a:endParaRPr lang="en-US"/>
          </a:p>
        </p:txBody>
      </p:sp>
    </p:spTree>
    <p:extLst>
      <p:ext uri="{BB962C8B-B14F-4D97-AF65-F5344CB8AC3E}">
        <p14:creationId xmlns:p14="http://schemas.microsoft.com/office/powerpoint/2010/main" val="2650613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Guardian is </a:t>
            </a:r>
            <a:r>
              <a:rPr lang="en-US" dirty="0">
                <a:hlinkClick r:id="rId3"/>
              </a:rPr>
              <a:t>outraged by a pie chart</a:t>
            </a:r>
            <a:r>
              <a:rPr lang="en-US" dirty="0"/>
              <a:t> (Photo taken by </a:t>
            </a:r>
            <a:r>
              <a:rPr lang="en-US" dirty="0" err="1">
                <a:hlinkClick r:id="rId4"/>
              </a:rPr>
              <a:t>Engadget</a:t>
            </a:r>
            <a:r>
              <a:rPr lang="en-US" dirty="0"/>
              <a:t>) used by Steve Jobs at </a:t>
            </a:r>
            <a:r>
              <a:rPr lang="en-US" dirty="0" err="1"/>
              <a:t>MacWorld</a:t>
            </a:r>
            <a:r>
              <a:rPr lang="en-US" dirty="0"/>
              <a:t> to illustrate the iPhone’s </a:t>
            </a:r>
            <a:r>
              <a:rPr lang="en-US" dirty="0" err="1"/>
              <a:t>marketshare</a:t>
            </a:r>
            <a:r>
              <a:rPr lang="en-US" dirty="0"/>
              <a:t>, calling him the "king of snake oil salesman" due to its deceptive representation of relative percentages.</a:t>
            </a:r>
          </a:p>
          <a:p>
            <a:endParaRPr lang="en-US" dirty="0"/>
          </a:p>
          <a:p>
            <a:r>
              <a:rPr lang="en-US" dirty="0"/>
              <a:t>Perspective. </a:t>
            </a:r>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71</a:t>
            </a:fld>
            <a:endParaRPr lang="en-US"/>
          </a:p>
        </p:txBody>
      </p:sp>
    </p:spTree>
    <p:extLst>
      <p:ext uri="{BB962C8B-B14F-4D97-AF65-F5344CB8AC3E}">
        <p14:creationId xmlns:p14="http://schemas.microsoft.com/office/powerpoint/2010/main" val="724520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graph shows a visually large increase in value over time without either context, leading a casual or naive observer to conclude that the increase in "social networking" job trends is large and significant. While the increase is relative large it's hard to agree that it's absolutely significant, particularly absent any comparison to measures of other job trends during the same period.</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72</a:t>
            </a:fld>
            <a:endParaRPr lang="en-US"/>
          </a:p>
        </p:txBody>
      </p:sp>
    </p:spTree>
    <p:extLst>
      <p:ext uri="{BB962C8B-B14F-4D97-AF65-F5344CB8AC3E}">
        <p14:creationId xmlns:p14="http://schemas.microsoft.com/office/powerpoint/2010/main" val="3177722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73</a:t>
            </a:fld>
            <a:endParaRPr lang="en-US"/>
          </a:p>
        </p:txBody>
      </p:sp>
    </p:spTree>
    <p:extLst>
      <p:ext uri="{BB962C8B-B14F-4D97-AF65-F5344CB8AC3E}">
        <p14:creationId xmlns:p14="http://schemas.microsoft.com/office/powerpoint/2010/main" val="325937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red bar.  Hard to see diamond. </a:t>
            </a:r>
          </a:p>
        </p:txBody>
      </p:sp>
      <p:sp>
        <p:nvSpPr>
          <p:cNvPr id="4" name="Slide Number Placeholder 3"/>
          <p:cNvSpPr>
            <a:spLocks noGrp="1"/>
          </p:cNvSpPr>
          <p:nvPr>
            <p:ph type="sldNum" sz="quarter" idx="10"/>
          </p:nvPr>
        </p:nvSpPr>
        <p:spPr/>
        <p:txBody>
          <a:bodyPr/>
          <a:lstStyle/>
          <a:p>
            <a:fld id="{B69915BB-28C0-41EE-A240-7D195D8C49A1}" type="slidenum">
              <a:rPr lang="en-US" smtClean="0"/>
              <a:t>75</a:t>
            </a:fld>
            <a:endParaRPr lang="en-US"/>
          </a:p>
        </p:txBody>
      </p:sp>
    </p:spTree>
    <p:extLst>
      <p:ext uri="{BB962C8B-B14F-4D97-AF65-F5344CB8AC3E}">
        <p14:creationId xmlns:p14="http://schemas.microsoft.com/office/powerpoint/2010/main" val="1467656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3D slant makes it hard to read exact value. </a:t>
            </a:r>
          </a:p>
        </p:txBody>
      </p:sp>
      <p:sp>
        <p:nvSpPr>
          <p:cNvPr id="4" name="Slide Number Placeholder 3"/>
          <p:cNvSpPr>
            <a:spLocks noGrp="1"/>
          </p:cNvSpPr>
          <p:nvPr>
            <p:ph type="sldNum" sz="quarter" idx="10"/>
          </p:nvPr>
        </p:nvSpPr>
        <p:spPr/>
        <p:txBody>
          <a:bodyPr/>
          <a:lstStyle/>
          <a:p>
            <a:fld id="{B69915BB-28C0-41EE-A240-7D195D8C49A1}" type="slidenum">
              <a:rPr lang="en-US" smtClean="0"/>
              <a:t>76</a:t>
            </a:fld>
            <a:endParaRPr lang="en-US"/>
          </a:p>
        </p:txBody>
      </p:sp>
    </p:spTree>
    <p:extLst>
      <p:ext uri="{BB962C8B-B14F-4D97-AF65-F5344CB8AC3E}">
        <p14:creationId xmlns:p14="http://schemas.microsoft.com/office/powerpoint/2010/main" val="4032154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is clean, with axes lightened so the data is in the foreground, and the series direct labelled. Unfortunately it is not very effective at conveying much beyond "There is lots of pillaging." If we look closely we may also see a slight upward trend in Thieving and in revenues overall, but insights beyond that are all obscured by our chart choice.</a:t>
            </a:r>
          </a:p>
          <a:p>
            <a:r>
              <a:rPr lang="en-US" dirty="0"/>
              <a:t>The problem with stacked charts is that only the first series, in this case Thieving, and the total of all series are clearly displayed. Everything else is distorted by the shifting baseline of the series beneath it. If you want to note patterns in the individual series, stacked charts are inadequate.</a:t>
            </a:r>
          </a:p>
          <a:p>
            <a:r>
              <a:rPr lang="en-US" dirty="0"/>
              <a:t>The solution in this case is to simply make a small chart for each series. Often called "small multiples" these charts reveal the patterns for each series and let us compare between the series. To give a sense of the proportions of the different series we can add another chart specifically for that purpose. What pops out now is a rather interesting change in Plundering which was previously hidden.</a:t>
            </a:r>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78</a:t>
            </a:fld>
            <a:endParaRPr lang="en-US"/>
          </a:p>
        </p:txBody>
      </p:sp>
    </p:spTree>
    <p:extLst>
      <p:ext uri="{BB962C8B-B14F-4D97-AF65-F5344CB8AC3E}">
        <p14:creationId xmlns:p14="http://schemas.microsoft.com/office/powerpoint/2010/main" val="2407154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you’ve selected a type and measure and created the visual, it’s time to fine-tune the display for maximum effectiveness</a:t>
            </a:r>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80</a:t>
            </a:fld>
            <a:endParaRPr lang="en-US"/>
          </a:p>
        </p:txBody>
      </p:sp>
    </p:spTree>
    <p:extLst>
      <p:ext uri="{BB962C8B-B14F-4D97-AF65-F5344CB8AC3E}">
        <p14:creationId xmlns:p14="http://schemas.microsoft.com/office/powerpoint/2010/main" val="1609423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have a proportionally-larger visual on the page, readers may assume it’s the most important. Put enough space between the visuals that your report doesn’t look cluttered and confusing.  Align your visuals to help direct the eyes of your readers. </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82</a:t>
            </a:fld>
            <a:endParaRPr lang="en-US"/>
          </a:p>
        </p:txBody>
      </p:sp>
    </p:spTree>
    <p:extLst>
      <p:ext uri="{BB962C8B-B14F-4D97-AF65-F5344CB8AC3E}">
        <p14:creationId xmlns:p14="http://schemas.microsoft.com/office/powerpoint/2010/main" val="137414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simple and build more-complex later. Use familiar terminology and data at level of detail and complexity on par with them.  One size doesn’t fit all – create separate report pages with descriptions that allow audience to self-identify.</a:t>
            </a:r>
          </a:p>
          <a:p>
            <a:r>
              <a:rPr lang="en-US" dirty="0"/>
              <a:t>Answer some questions well rather than many questions poorly. </a:t>
            </a:r>
          </a:p>
          <a:p>
            <a:r>
              <a:rPr lang="en-US" dirty="0"/>
              <a:t>If not, circle back around to your Decision Makers and/or find the right data.</a:t>
            </a:r>
          </a:p>
          <a:p>
            <a:endParaRPr lang="en-US" dirty="0"/>
          </a:p>
          <a:p>
            <a:r>
              <a:rPr lang="en-US" sz="1200" kern="1200" dirty="0">
                <a:solidFill>
                  <a:schemeClr val="tx1"/>
                </a:solidFill>
                <a:effectLst/>
                <a:latin typeface="+mn-lt"/>
                <a:ea typeface="+mn-ea"/>
                <a:cs typeface="+mn-cs"/>
              </a:rPr>
              <a:t>This exploration is for two purposes: to understand how the data reflects the business, and to identify the type and magnitude of data errors. (There will always be errors in your data, and it’s better to find them early.)</a:t>
            </a:r>
          </a:p>
          <a:p>
            <a:r>
              <a:rPr lang="en-US" sz="1200" kern="1200" dirty="0">
                <a:solidFill>
                  <a:schemeClr val="tx1"/>
                </a:solidFill>
                <a:effectLst/>
                <a:latin typeface="+mn-lt"/>
                <a:ea typeface="+mn-ea"/>
                <a:cs typeface="+mn-cs"/>
              </a:rPr>
              <a:t>Go beyond sum, count, and average.  There are so many ways to explore your data quickly.</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38</a:t>
            </a:fld>
            <a:endParaRPr lang="en-US"/>
          </a:p>
        </p:txBody>
      </p:sp>
    </p:spTree>
    <p:extLst>
      <p:ext uri="{BB962C8B-B14F-4D97-AF65-F5344CB8AC3E}">
        <p14:creationId xmlns:p14="http://schemas.microsoft.com/office/powerpoint/2010/main" val="467065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Text in titles and labels must be an optimal size with colors that stand out (such as black instead of the default grey). Limit the number of colors and sizes -- too many different font sizes and colors make the page look busy and confusing.  Consider using the same font color and size for the title of all visuals on a report page and choose the same alignment for all titles on a report page. </a:t>
            </a:r>
          </a:p>
          <a:p>
            <a:r>
              <a:rPr lang="en-US" sz="1200" kern="1200" dirty="0">
                <a:solidFill>
                  <a:schemeClr val="tx1"/>
                </a:solidFill>
                <a:effectLst/>
                <a:latin typeface="+mn-lt"/>
                <a:ea typeface="+mn-ea"/>
                <a:cs typeface="+mn-cs"/>
              </a:rPr>
              <a:t>For data labels – play with display units and decimal places…optimal.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title and label length - . If you decide to display any of these elements, adjusting the length (along with text size) ensures that nothing is truncated. For </a:t>
            </a:r>
            <a:r>
              <a:rPr lang="en-US" sz="1200" b="1" kern="1200" dirty="0">
                <a:solidFill>
                  <a:schemeClr val="tx1"/>
                </a:solidFill>
                <a:effectLst/>
                <a:latin typeface="+mn-lt"/>
                <a:ea typeface="+mn-ea"/>
                <a:cs typeface="+mn-cs"/>
              </a:rPr>
              <a:t>Title</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Legend</a:t>
            </a:r>
            <a:r>
              <a:rPr lang="en-US" sz="1200" kern="1200" dirty="0">
                <a:solidFill>
                  <a:schemeClr val="tx1"/>
                </a:solidFill>
                <a:effectLst/>
                <a:latin typeface="+mn-lt"/>
                <a:ea typeface="+mn-ea"/>
                <a:cs typeface="+mn-cs"/>
              </a:rPr>
              <a:t>, the setting is </a:t>
            </a:r>
            <a:r>
              <a:rPr lang="en-US" sz="1200" b="1" kern="1200" dirty="0">
                <a:solidFill>
                  <a:schemeClr val="tx1"/>
                </a:solidFill>
                <a:effectLst/>
                <a:latin typeface="+mn-lt"/>
                <a:ea typeface="+mn-ea"/>
                <a:cs typeface="+mn-cs"/>
              </a:rPr>
              <a:t>Title Text</a:t>
            </a:r>
            <a:r>
              <a:rPr lang="en-US" sz="1200" kern="1200" dirty="0">
                <a:solidFill>
                  <a:schemeClr val="tx1"/>
                </a:solidFill>
                <a:effectLst/>
                <a:latin typeface="+mn-lt"/>
                <a:ea typeface="+mn-ea"/>
                <a:cs typeface="+mn-cs"/>
              </a:rPr>
              <a:t> and this is where you type in the actual title that will appear on the visual. For </a:t>
            </a:r>
            <a:r>
              <a:rPr lang="en-US" sz="1200" b="1" kern="1200" dirty="0">
                <a:solidFill>
                  <a:schemeClr val="tx1"/>
                </a:solidFill>
                <a:effectLst/>
                <a:latin typeface="+mn-lt"/>
                <a:ea typeface="+mn-ea"/>
                <a:cs typeface="+mn-cs"/>
              </a:rPr>
              <a:t>X-Axis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Y-Axis</a:t>
            </a:r>
            <a:r>
              <a:rPr lang="en-US" sz="1200" kern="1200" dirty="0">
                <a:solidFill>
                  <a:schemeClr val="tx1"/>
                </a:solidFill>
                <a:effectLst/>
                <a:latin typeface="+mn-lt"/>
                <a:ea typeface="+mn-ea"/>
                <a:cs typeface="+mn-cs"/>
              </a:rPr>
              <a:t>, the setting is </a:t>
            </a:r>
            <a:r>
              <a:rPr lang="en-US" sz="1200" b="1" kern="1200" dirty="0">
                <a:solidFill>
                  <a:schemeClr val="tx1"/>
                </a:solidFill>
                <a:effectLst/>
                <a:latin typeface="+mn-lt"/>
                <a:ea typeface="+mn-ea"/>
                <a:cs typeface="+mn-cs"/>
              </a:rPr>
              <a:t>Style</a:t>
            </a:r>
            <a:r>
              <a:rPr lang="en-US" sz="1200" kern="1200" dirty="0">
                <a:solidFill>
                  <a:schemeClr val="tx1"/>
                </a:solidFill>
                <a:effectLst/>
                <a:latin typeface="+mn-lt"/>
                <a:ea typeface="+mn-ea"/>
                <a:cs typeface="+mn-cs"/>
              </a:rPr>
              <a:t> and you select from a dropdown. For </a:t>
            </a:r>
            <a:r>
              <a:rPr lang="en-US" sz="1200" b="1" kern="1200" dirty="0">
                <a:solidFill>
                  <a:schemeClr val="tx1"/>
                </a:solidFill>
                <a:effectLst/>
                <a:latin typeface="+mn-lt"/>
                <a:ea typeface="+mn-ea"/>
                <a:cs typeface="+mn-cs"/>
              </a:rPr>
              <a:t>Data labels</a:t>
            </a:r>
            <a:r>
              <a:rPr lang="en-US" sz="1200" kern="1200" dirty="0">
                <a:solidFill>
                  <a:schemeClr val="tx1"/>
                </a:solidFill>
                <a:effectLst/>
                <a:latin typeface="+mn-lt"/>
                <a:ea typeface="+mn-ea"/>
                <a:cs typeface="+mn-cs"/>
              </a:rPr>
              <a:t>, the settings are </a:t>
            </a:r>
            <a:r>
              <a:rPr lang="en-US" sz="1200" b="1" kern="1200" dirty="0">
                <a:solidFill>
                  <a:schemeClr val="tx1"/>
                </a:solidFill>
                <a:effectLst/>
                <a:latin typeface="+mn-lt"/>
                <a:ea typeface="+mn-ea"/>
                <a:cs typeface="+mn-cs"/>
              </a:rPr>
              <a:t>Display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Decimal</a:t>
            </a:r>
            <a:r>
              <a:rPr lang="en-US" sz="1200" kern="1200" dirty="0">
                <a:solidFill>
                  <a:schemeClr val="tx1"/>
                </a:solidFill>
                <a:effectLst/>
                <a:latin typeface="+mn-lt"/>
                <a:ea typeface="+mn-ea"/>
                <a:cs typeface="+mn-cs"/>
              </a:rPr>
              <a:t>. Use the </a:t>
            </a:r>
            <a:r>
              <a:rPr lang="en-US" sz="1200" b="1" kern="1200" dirty="0">
                <a:solidFill>
                  <a:schemeClr val="tx1"/>
                </a:solidFill>
                <a:effectLst/>
                <a:latin typeface="+mn-lt"/>
                <a:ea typeface="+mn-ea"/>
                <a:cs typeface="+mn-cs"/>
              </a:rPr>
              <a:t>Display</a:t>
            </a:r>
            <a:r>
              <a:rPr lang="en-US" sz="1200" kern="1200" dirty="0">
                <a:solidFill>
                  <a:schemeClr val="tx1"/>
                </a:solidFill>
                <a:effectLst/>
                <a:latin typeface="+mn-lt"/>
                <a:ea typeface="+mn-ea"/>
                <a:cs typeface="+mn-cs"/>
              </a:rPr>
              <a:t> dropdown to select the units of measurement: millions, thousands, none, auto, etc. Use the </a:t>
            </a:r>
            <a:r>
              <a:rPr lang="en-US" sz="1200" b="1" kern="1200" dirty="0">
                <a:solidFill>
                  <a:schemeClr val="tx1"/>
                </a:solidFill>
                <a:effectLst/>
                <a:latin typeface="+mn-lt"/>
                <a:ea typeface="+mn-ea"/>
                <a:cs typeface="+mn-cs"/>
              </a:rPr>
              <a:t>Decimal</a:t>
            </a:r>
            <a:r>
              <a:rPr lang="en-US" sz="1200" kern="1200" dirty="0">
                <a:solidFill>
                  <a:schemeClr val="tx1"/>
                </a:solidFill>
                <a:effectLst/>
                <a:latin typeface="+mn-lt"/>
                <a:ea typeface="+mn-ea"/>
                <a:cs typeface="+mn-cs"/>
              </a:rPr>
              <a:t> field to tell Power BI how many decimal places to display.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83</a:t>
            </a:fld>
            <a:endParaRPr lang="en-US"/>
          </a:p>
        </p:txBody>
      </p:sp>
    </p:spTree>
    <p:extLst>
      <p:ext uri="{BB962C8B-B14F-4D97-AF65-F5344CB8AC3E}">
        <p14:creationId xmlns:p14="http://schemas.microsoft.com/office/powerpoint/2010/main" val="3516970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Earlier in this paper we discussed adding text boxes to report pages. Sometimes the titles on visualizations aren’t enough to tell the story.  Add text boxes to communicate additional information to the readers of your reports.  </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84</a:t>
            </a:fld>
            <a:endParaRPr lang="en-US"/>
          </a:p>
        </p:txBody>
      </p:sp>
    </p:spTree>
    <p:extLst>
      <p:ext uri="{BB962C8B-B14F-4D97-AF65-F5344CB8AC3E}">
        <p14:creationId xmlns:p14="http://schemas.microsoft.com/office/powerpoint/2010/main" val="2202621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really simple opportunity to provide faster insight is to set the sorting of visuals.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 Sorting in descending or ascending order based on the value in the bars enables you to quickly show significant incremental information without using more real estate.</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85</a:t>
            </a:fld>
            <a:endParaRPr lang="en-US"/>
          </a:p>
        </p:txBody>
      </p:sp>
    </p:spTree>
    <p:extLst>
      <p:ext uri="{BB962C8B-B14F-4D97-AF65-F5344CB8AC3E}">
        <p14:creationId xmlns:p14="http://schemas.microsoft.com/office/powerpoint/2010/main" val="2702685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of the most compelling feature of Power BI is the ability to edit the way charts interact with each other. </a:t>
            </a:r>
          </a:p>
          <a:p>
            <a:r>
              <a:rPr lang="en-US" sz="1200" kern="1200" dirty="0">
                <a:solidFill>
                  <a:schemeClr val="tx1"/>
                </a:solidFill>
                <a:effectLst/>
                <a:latin typeface="+mn-lt"/>
                <a:ea typeface="+mn-ea"/>
                <a:cs typeface="+mn-cs"/>
              </a:rPr>
              <a:t>You can override this behavior to use any chart as a true filter which saves you real estate on your page.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visuals can be highlighted, for those you won’t see the highlight control.</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TIP</a:t>
            </a:r>
            <a:r>
              <a:rPr lang="en-US" sz="1200" kern="1200" dirty="0">
                <a:solidFill>
                  <a:schemeClr val="tx1"/>
                </a:solidFill>
                <a:effectLst/>
                <a:latin typeface="+mn-lt"/>
                <a:ea typeface="+mn-ea"/>
                <a:cs typeface="+mn-cs"/>
              </a:rPr>
              <a:t>: For readers who’re new to Power BI, this ability to click and interact with reports may not be instantly obvious. Add text boxes to help them understand what they can click on to find more insights.</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86</a:t>
            </a:fld>
            <a:endParaRPr lang="en-US"/>
          </a:p>
        </p:txBody>
      </p:sp>
    </p:spTree>
    <p:extLst>
      <p:ext uri="{BB962C8B-B14F-4D97-AF65-F5344CB8AC3E}">
        <p14:creationId xmlns:p14="http://schemas.microsoft.com/office/powerpoint/2010/main" val="742563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principles apply.  Too many colors is distracting and makes difficult reader know where to look. </a:t>
            </a:r>
          </a:p>
          <a:p>
            <a:r>
              <a:rPr lang="en-US" dirty="0"/>
              <a:t>Don’t sacrifice comprehension for beauty. </a:t>
            </a:r>
          </a:p>
          <a:p>
            <a:r>
              <a:rPr lang="en-US" dirty="0"/>
              <a:t>Default theme: chosen to provide variety and contrast.  </a:t>
            </a:r>
          </a:p>
        </p:txBody>
      </p:sp>
      <p:sp>
        <p:nvSpPr>
          <p:cNvPr id="4" name="Slide Number Placeholder 3"/>
          <p:cNvSpPr>
            <a:spLocks noGrp="1"/>
          </p:cNvSpPr>
          <p:nvPr>
            <p:ph type="sldNum" sz="quarter" idx="10"/>
          </p:nvPr>
        </p:nvSpPr>
        <p:spPr/>
        <p:txBody>
          <a:bodyPr/>
          <a:lstStyle/>
          <a:p>
            <a:fld id="{B69915BB-28C0-41EE-A240-7D195D8C49A1}" type="slidenum">
              <a:rPr lang="en-US" smtClean="0"/>
              <a:t>87</a:t>
            </a:fld>
            <a:endParaRPr lang="en-US"/>
          </a:p>
        </p:txBody>
      </p:sp>
    </p:spTree>
    <p:extLst>
      <p:ext uri="{BB962C8B-B14F-4D97-AF65-F5344CB8AC3E}">
        <p14:creationId xmlns:p14="http://schemas.microsoft.com/office/powerpoint/2010/main" val="2568462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one or more data point’s color to call attention to it. </a:t>
            </a:r>
          </a:p>
          <a:p>
            <a:r>
              <a:rPr lang="en-US" dirty="0"/>
              <a:t>This example, 2yr vs 4yr cycle</a:t>
            </a:r>
          </a:p>
          <a:p>
            <a:endParaRPr lang="en-US" dirty="0"/>
          </a:p>
          <a:p>
            <a:r>
              <a:rPr lang="en-US" dirty="0"/>
              <a:t>PBID – can </a:t>
            </a:r>
            <a:r>
              <a:rPr lang="en-US" dirty="0" err="1"/>
              <a:t>hilite</a:t>
            </a:r>
            <a:r>
              <a:rPr lang="en-US" dirty="0"/>
              <a:t> outliers or section of a line by using a second series.</a:t>
            </a:r>
          </a:p>
          <a:p>
            <a:r>
              <a:rPr lang="en-US" sz="1200" kern="1200" dirty="0">
                <a:solidFill>
                  <a:schemeClr val="tx1"/>
                </a:solidFill>
                <a:effectLst/>
                <a:latin typeface="+mn-lt"/>
                <a:ea typeface="+mn-ea"/>
                <a:cs typeface="+mn-cs"/>
              </a:rPr>
              <a:t>Here, values in the ‘Outliers’ series only exist where the average August temperature drops below 60. This was done by creating a DAX calculated column using this formula:</a:t>
            </a:r>
          </a:p>
          <a:p>
            <a:r>
              <a:rPr lang="en-US" sz="1200" kern="1200" dirty="0">
                <a:solidFill>
                  <a:schemeClr val="tx1"/>
                </a:solidFill>
                <a:effectLst/>
                <a:latin typeface="+mn-lt"/>
                <a:ea typeface="+mn-ea"/>
                <a:cs typeface="+mn-cs"/>
              </a:rPr>
              <a:t>Outliers = if(Editions[Temp]&lt;60, Editions[Temp], BLANK())</a:t>
            </a:r>
          </a:p>
          <a:p>
            <a:r>
              <a:rPr lang="en-US" sz="1200" kern="1200" dirty="0">
                <a:solidFill>
                  <a:schemeClr val="tx1"/>
                </a:solidFill>
                <a:effectLst/>
                <a:latin typeface="+mn-lt"/>
                <a:ea typeface="+mn-ea"/>
                <a:cs typeface="+mn-cs"/>
              </a:rPr>
              <a:t>In our example, there were 3 outliers: 1952, 1956, and 2000.</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88</a:t>
            </a:fld>
            <a:endParaRPr lang="en-US"/>
          </a:p>
        </p:txBody>
      </p:sp>
    </p:spTree>
    <p:extLst>
      <p:ext uri="{BB962C8B-B14F-4D97-AF65-F5344CB8AC3E}">
        <p14:creationId xmlns:p14="http://schemas.microsoft.com/office/powerpoint/2010/main" val="4280708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with all the guidelines in this paper, there are always situations and reasons to “break the rules”, but if you do decide to break the rules, do it for a good reason.</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89</a:t>
            </a:fld>
            <a:endParaRPr lang="en-US"/>
          </a:p>
        </p:txBody>
      </p:sp>
    </p:spTree>
    <p:extLst>
      <p:ext uri="{BB962C8B-B14F-4D97-AF65-F5344CB8AC3E}">
        <p14:creationId xmlns:p14="http://schemas.microsoft.com/office/powerpoint/2010/main" val="388299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each color in the legend below represents a different category of Country/Region. Default colors have been applied by PBI. PBI </a:t>
            </a:r>
            <a:r>
              <a:rPr lang="en-US" sz="1200" kern="1200" dirty="0" err="1">
                <a:solidFill>
                  <a:schemeClr val="tx1"/>
                </a:solidFill>
                <a:effectLst/>
                <a:latin typeface="+mn-lt"/>
                <a:ea typeface="+mn-ea"/>
                <a:cs typeface="+mn-cs"/>
              </a:rPr>
              <a:t>defalt</a:t>
            </a:r>
            <a:r>
              <a:rPr lang="en-US" sz="1200" kern="1200" dirty="0">
                <a:solidFill>
                  <a:schemeClr val="tx1"/>
                </a:solidFill>
                <a:effectLst/>
                <a:latin typeface="+mn-lt"/>
                <a:ea typeface="+mn-ea"/>
                <a:cs typeface="+mn-cs"/>
              </a:rPr>
              <a:t> colors provide a good color separation so they are easy to distinguish.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Be careful when overriding, in this example a color range was chosen from the corporate palette.  But it can lead to misinterpretation. The hue and intensity in the 2</a:t>
            </a:r>
            <a:r>
              <a:rPr lang="en-US" baseline="30000" dirty="0"/>
              <a:t>nd</a:t>
            </a:r>
            <a:r>
              <a:rPr lang="en-US" dirty="0"/>
              <a:t> chart implies a false sense of ordering between categories. Implies darker bubbles are higher or lower on some scale.</a:t>
            </a:r>
          </a:p>
        </p:txBody>
      </p:sp>
      <p:sp>
        <p:nvSpPr>
          <p:cNvPr id="4" name="Slide Number Placeholder 3"/>
          <p:cNvSpPr>
            <a:spLocks noGrp="1"/>
          </p:cNvSpPr>
          <p:nvPr>
            <p:ph type="sldNum" sz="quarter" idx="10"/>
          </p:nvPr>
        </p:nvSpPr>
        <p:spPr/>
        <p:txBody>
          <a:bodyPr/>
          <a:lstStyle/>
          <a:p>
            <a:fld id="{B69915BB-28C0-41EE-A240-7D195D8C49A1}" type="slidenum">
              <a:rPr lang="en-US" smtClean="0"/>
              <a:t>90</a:t>
            </a:fld>
            <a:endParaRPr lang="en-US"/>
          </a:p>
        </p:txBody>
      </p:sp>
    </p:spTree>
    <p:extLst>
      <p:ext uri="{BB962C8B-B14F-4D97-AF65-F5344CB8AC3E}">
        <p14:creationId xmlns:p14="http://schemas.microsoft.com/office/powerpoint/2010/main" val="3446402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this chart makes it clear that although Diesel cars amount for the highest sales, SUVs have the highest margin.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Variance: positive green, negative red.</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91</a:t>
            </a:fld>
            <a:endParaRPr lang="en-US"/>
          </a:p>
        </p:txBody>
      </p:sp>
    </p:spTree>
    <p:extLst>
      <p:ext uri="{BB962C8B-B14F-4D97-AF65-F5344CB8AC3E}">
        <p14:creationId xmlns:p14="http://schemas.microsoft.com/office/powerpoint/2010/main" val="1810221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processing info. We remember pictures. Takes longer to process text. Hear – remember 10% 3d later, add picture 65%. Many explanations, one is80-90% of info received by brain comes thru eyes, and about half brain function dedicated to directly or </a:t>
            </a:r>
            <a:r>
              <a:rPr lang="en-US" dirty="0" err="1"/>
              <a:t>ind</a:t>
            </a:r>
            <a:r>
              <a:rPr lang="en-US" dirty="0"/>
              <a:t> processing vision.</a:t>
            </a:r>
          </a:p>
          <a:p>
            <a:r>
              <a:rPr lang="en-US" dirty="0"/>
              <a:t>2. that’s why dashboards and reports are better than spreadsheets. </a:t>
            </a:r>
          </a:p>
        </p:txBody>
      </p:sp>
      <p:sp>
        <p:nvSpPr>
          <p:cNvPr id="4" name="Slide Number Placeholder 3"/>
          <p:cNvSpPr>
            <a:spLocks noGrp="1"/>
          </p:cNvSpPr>
          <p:nvPr>
            <p:ph type="sldNum" sz="quarter" idx="10"/>
          </p:nvPr>
        </p:nvSpPr>
        <p:spPr/>
        <p:txBody>
          <a:bodyPr/>
          <a:lstStyle/>
          <a:p>
            <a:fld id="{B69915BB-28C0-41EE-A240-7D195D8C49A1}" type="slidenum">
              <a:rPr lang="en-US" smtClean="0"/>
              <a:t>39</a:t>
            </a:fld>
            <a:endParaRPr lang="en-US"/>
          </a:p>
        </p:txBody>
      </p:sp>
    </p:spTree>
    <p:extLst>
      <p:ext uri="{BB962C8B-B14F-4D97-AF65-F5344CB8AC3E}">
        <p14:creationId xmlns:p14="http://schemas.microsoft.com/office/powerpoint/2010/main" val="4042994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of problem is not technology, </a:t>
            </a:r>
            <a:r>
              <a:rPr lang="en-US" dirty="0" err="1"/>
              <a:t>bu</a:t>
            </a:r>
            <a:r>
              <a:rPr lang="en-US" dirty="0"/>
              <a:t> </a:t>
            </a:r>
            <a:r>
              <a:rPr lang="en-US" dirty="0" err="1"/>
              <a:t>tpoor</a:t>
            </a:r>
            <a:r>
              <a:rPr lang="en-US" dirty="0"/>
              <a:t> data representation.</a:t>
            </a:r>
          </a:p>
          <a:p>
            <a:r>
              <a:rPr lang="en-US" dirty="0"/>
              <a:t>Space – must display dense info in small space in way that C clearly and quickly. This requires tapping into some BPs (Based on visual perception, human cognition, brain processing, and more). No technology can do this for you – need to learn this, design expertise. </a:t>
            </a:r>
          </a:p>
          <a:p>
            <a:r>
              <a:rPr lang="en-US" dirty="0"/>
              <a:t>In PBI, report has pages. </a:t>
            </a:r>
          </a:p>
          <a:p>
            <a:r>
              <a:rPr lang="en-US" dirty="0"/>
              <a:t>Create the simplest report that works.  Its easier to explain to stakeholders, easier to build quickly. Stakeholders reluctant to base decisions on something they don’t understand.</a:t>
            </a:r>
          </a:p>
          <a:p>
            <a:r>
              <a:rPr lang="en-US" dirty="0"/>
              <a:t>Decisions – </a:t>
            </a:r>
          </a:p>
          <a:p>
            <a:r>
              <a:rPr lang="en-US" dirty="0"/>
              <a:t>Interaction - allow DM to play with the answer, what-if.  Whatever, be able to change the inputs (date, location, assumption) and instantly see new results. Build a report for exploration NOT to show a single right answer. </a:t>
            </a:r>
          </a:p>
          <a:p>
            <a:r>
              <a:rPr lang="en-US" dirty="0"/>
              <a:t>Revisit – still on track?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will shun it if it is not intuitive or consumes too much time and effort for the value it delivers</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40</a:t>
            </a:fld>
            <a:endParaRPr lang="en-US"/>
          </a:p>
        </p:txBody>
      </p:sp>
    </p:spTree>
    <p:extLst>
      <p:ext uri="{BB962C8B-B14F-4D97-AF65-F5344CB8AC3E}">
        <p14:creationId xmlns:p14="http://schemas.microsoft.com/office/powerpoint/2010/main" val="301140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Think about filling an art gallery. You wouldn’t put 50 pieces of artwork into a small room, fill it with chairs and paint each wall a different color. The curator chooses just pieces that have a common theme, lays them out around the room with plenty of space for visitors to move and think, and places informational cards that describes what they’re looking at. And there’s a reason most modern galleries have plain walls! </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43</a:t>
            </a:fld>
            <a:endParaRPr lang="en-US"/>
          </a:p>
        </p:txBody>
      </p:sp>
    </p:spTree>
    <p:extLst>
      <p:ext uri="{BB962C8B-B14F-4D97-AF65-F5344CB8AC3E}">
        <p14:creationId xmlns:p14="http://schemas.microsoft.com/office/powerpoint/2010/main" val="419847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How-to:</a:t>
            </a:r>
          </a:p>
          <a:p>
            <a:pPr marL="228600" indent="-228600">
              <a:buAutoNum type="arabicPeriod"/>
            </a:pPr>
            <a:r>
              <a:rPr lang="en-US" dirty="0"/>
              <a:t>Resize cards to same, remove redundant heading, align H.</a:t>
            </a:r>
          </a:p>
          <a:p>
            <a:pPr marL="228600" indent="-228600">
              <a:buAutoNum type="arabicPeriod"/>
            </a:pPr>
            <a:r>
              <a:rPr lang="en-US" dirty="0"/>
              <a:t>Align tops of </a:t>
            </a:r>
            <a:r>
              <a:rPr lang="en-US" dirty="0" err="1"/>
              <a:t>vizs</a:t>
            </a:r>
            <a:r>
              <a:rPr lang="en-US" dirty="0"/>
              <a:t> first row.</a:t>
            </a:r>
          </a:p>
          <a:p>
            <a:pPr marL="228600" indent="-228600">
              <a:buAutoNum type="arabicPeriod"/>
            </a:pPr>
            <a:r>
              <a:rPr lang="en-US" dirty="0"/>
              <a:t>Align bottoms 2</a:t>
            </a:r>
            <a:r>
              <a:rPr lang="en-US" baseline="30000" dirty="0"/>
              <a:t>nd</a:t>
            </a:r>
            <a:r>
              <a:rPr lang="en-US" dirty="0"/>
              <a:t> row.</a:t>
            </a:r>
          </a:p>
          <a:p>
            <a:pPr marL="228600" indent="-228600">
              <a:buAutoNum type="arabicPeriod"/>
            </a:pPr>
            <a:r>
              <a:rPr lang="en-US" dirty="0"/>
              <a:t>Align columns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45</a:t>
            </a:fld>
            <a:endParaRPr lang="en-US"/>
          </a:p>
        </p:txBody>
      </p:sp>
    </p:spTree>
    <p:extLst>
      <p:ext uri="{BB962C8B-B14F-4D97-AF65-F5344CB8AC3E}">
        <p14:creationId xmlns:p14="http://schemas.microsoft.com/office/powerpoint/2010/main" val="421957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screen, huge screen, tablets, mobile, ALL?</a:t>
            </a:r>
          </a:p>
        </p:txBody>
      </p:sp>
      <p:sp>
        <p:nvSpPr>
          <p:cNvPr id="4" name="Slide Number Placeholder 3"/>
          <p:cNvSpPr>
            <a:spLocks noGrp="1"/>
          </p:cNvSpPr>
          <p:nvPr>
            <p:ph type="sldNum" sz="quarter" idx="10"/>
          </p:nvPr>
        </p:nvSpPr>
        <p:spPr/>
        <p:txBody>
          <a:bodyPr/>
          <a:lstStyle/>
          <a:p>
            <a:fld id="{B69915BB-28C0-41EE-A240-7D195D8C49A1}" type="slidenum">
              <a:rPr lang="en-US" smtClean="0"/>
              <a:t>46</a:t>
            </a:fld>
            <a:endParaRPr lang="en-US"/>
          </a:p>
        </p:txBody>
      </p:sp>
    </p:spTree>
    <p:extLst>
      <p:ext uri="{BB962C8B-B14F-4D97-AF65-F5344CB8AC3E}">
        <p14:creationId xmlns:p14="http://schemas.microsoft.com/office/powerpoint/2010/main" val="2786603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Data-to-ink ratio. </a:t>
            </a:r>
            <a:r>
              <a:rPr lang="en-US" dirty="0" err="1"/>
              <a:t>Tufte</a:t>
            </a:r>
            <a:r>
              <a:rPr lang="en-US" dirty="0"/>
              <a:t>.  </a:t>
            </a:r>
          </a:p>
          <a:p>
            <a:r>
              <a:rPr lang="en-US" dirty="0"/>
              <a:t>The non-erasable core of the graphic or the report</a:t>
            </a:r>
          </a:p>
          <a:p>
            <a:endParaRPr lang="en-US" dirty="0"/>
          </a:p>
        </p:txBody>
      </p:sp>
      <p:sp>
        <p:nvSpPr>
          <p:cNvPr id="4" name="Slide Number Placeholder 3"/>
          <p:cNvSpPr>
            <a:spLocks noGrp="1"/>
          </p:cNvSpPr>
          <p:nvPr>
            <p:ph type="sldNum" sz="quarter" idx="10"/>
          </p:nvPr>
        </p:nvSpPr>
        <p:spPr/>
        <p:txBody>
          <a:bodyPr/>
          <a:lstStyle/>
          <a:p>
            <a:fld id="{B69915BB-28C0-41EE-A240-7D195D8C49A1}" type="slidenum">
              <a:rPr lang="en-US" smtClean="0"/>
              <a:t>48</a:t>
            </a:fld>
            <a:endParaRPr lang="en-US"/>
          </a:p>
        </p:txBody>
      </p:sp>
    </p:spTree>
    <p:extLst>
      <p:ext uri="{BB962C8B-B14F-4D97-AF65-F5344CB8AC3E}">
        <p14:creationId xmlns:p14="http://schemas.microsoft.com/office/powerpoint/2010/main" val="4063356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08A9FE-909C-42C0-8C77-46E63F1C7168}"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354780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08A9FE-909C-42C0-8C77-46E63F1C7168}"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157416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08A9FE-909C-42C0-8C77-46E63F1C7168}"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3764672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08A9FE-909C-42C0-8C77-46E63F1C7168}"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2227454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708A9FE-909C-42C0-8C77-46E63F1C7168}" type="datetimeFigureOut">
              <a:rPr lang="en-US" smtClean="0"/>
              <a:t>10/16/2016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241548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08A9FE-909C-42C0-8C77-46E63F1C7168}"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4209532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08A9FE-909C-42C0-8C77-46E63F1C7168}" type="datetimeFigureOut">
              <a:rPr lang="en-US" smtClean="0"/>
              <a:t>10/16/2016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2170755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08A9FE-909C-42C0-8C77-46E63F1C7168}" type="datetimeFigureOut">
              <a:rPr lang="en-US" smtClean="0"/>
              <a:t>10/16/2016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133232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08A9FE-909C-42C0-8C77-46E63F1C7168}" type="datetimeFigureOut">
              <a:rPr lang="en-US" smtClean="0"/>
              <a:t>10/16/2016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262955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08A9FE-909C-42C0-8C77-46E63F1C7168}"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3442545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08A9FE-909C-42C0-8C77-46E63F1C7168}" type="datetimeFigureOut">
              <a:rPr lang="en-US" smtClean="0"/>
              <a:t>10/16/2016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89DD4E-04BE-4037-9D83-0EB7328AF964}" type="slidenum">
              <a:rPr lang="en-US" smtClean="0"/>
              <a:t>‹#›</a:t>
            </a:fld>
            <a:endParaRPr lang="en-US"/>
          </a:p>
        </p:txBody>
      </p:sp>
    </p:spTree>
    <p:extLst>
      <p:ext uri="{BB962C8B-B14F-4D97-AF65-F5344CB8AC3E}">
        <p14:creationId xmlns:p14="http://schemas.microsoft.com/office/powerpoint/2010/main" val="1246394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8A9FE-909C-42C0-8C77-46E63F1C7168}" type="datetimeFigureOut">
              <a:rPr lang="en-US" smtClean="0"/>
              <a:t>10/16/2016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9DD4E-04BE-4037-9D83-0EB7328AF964}" type="slidenum">
              <a:rPr lang="en-US" smtClean="0"/>
              <a:t>‹#›</a:t>
            </a:fld>
            <a:endParaRPr lang="en-US"/>
          </a:p>
        </p:txBody>
      </p:sp>
    </p:spTree>
    <p:extLst>
      <p:ext uri="{BB962C8B-B14F-4D97-AF65-F5344CB8AC3E}">
        <p14:creationId xmlns:p14="http://schemas.microsoft.com/office/powerpoint/2010/main" val="1587815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g"/><Relationship Id="rId3" Type="http://schemas.openxmlformats.org/officeDocument/2006/relationships/image" Target="../media/image2.gif"/><Relationship Id="rId21" Type="http://schemas.openxmlformats.org/officeDocument/2006/relationships/image" Target="../media/image20.jpg"/><Relationship Id="rId7" Type="http://schemas.openxmlformats.org/officeDocument/2006/relationships/image" Target="../media/image6.png"/><Relationship Id="rId12" Type="http://schemas.openxmlformats.org/officeDocument/2006/relationships/image" Target="../media/image11.jpg"/><Relationship Id="rId17" Type="http://schemas.openxmlformats.org/officeDocument/2006/relationships/image" Target="../media/image16.jpg"/><Relationship Id="rId2" Type="http://schemas.openxmlformats.org/officeDocument/2006/relationships/image" Target="../media/image1.gif"/><Relationship Id="rId16" Type="http://schemas.openxmlformats.org/officeDocument/2006/relationships/image" Target="../media/image15.jpg"/><Relationship Id="rId20"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24" Type="http://schemas.openxmlformats.org/officeDocument/2006/relationships/image" Target="../media/image23.jpg"/><Relationship Id="rId5" Type="http://schemas.openxmlformats.org/officeDocument/2006/relationships/image" Target="../media/image4.jpg"/><Relationship Id="rId15" Type="http://schemas.openxmlformats.org/officeDocument/2006/relationships/image" Target="../media/image14.gif"/><Relationship Id="rId23" Type="http://schemas.openxmlformats.org/officeDocument/2006/relationships/image" Target="../media/image22.jpg"/><Relationship Id="rId10" Type="http://schemas.openxmlformats.org/officeDocument/2006/relationships/image" Target="../media/image9.jp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jp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mihar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blog.darkhorseanalytics.com/clear-off-the-table" TargetMode="External"/><Relationship Id="rId2" Type="http://schemas.openxmlformats.org/officeDocument/2006/relationships/hyperlink" Target="http://blog.darkhorseanalytics.com/data-looks-better-naked" TargetMode="External"/><Relationship Id="rId1" Type="http://schemas.openxmlformats.org/officeDocument/2006/relationships/slideLayout" Target="../slideLayouts/slideLayout6.xml"/><Relationship Id="rId5" Type="http://schemas.openxmlformats.org/officeDocument/2006/relationships/hyperlink" Target="http://blog.darkhorseanalytics.com/data-looks-better-naked-maps-edition" TargetMode="External"/><Relationship Id="rId4" Type="http://schemas.openxmlformats.org/officeDocument/2006/relationships/hyperlink" Target="http://blog.darkhorseanalytics.com/salvaging-the-pie"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Power BI reports best practices</a:t>
            </a:r>
            <a:br>
              <a:rPr lang="en-US" dirty="0"/>
            </a:br>
            <a:r>
              <a:rPr lang="en-US" sz="1800" dirty="0">
                <a:latin typeface="Comic Sans MS" panose="030F0702030302020204" pitchFamily="66" charset="0"/>
              </a:rPr>
              <a:t>AKA What I’ve learned so far about report design</a:t>
            </a:r>
          </a:p>
        </p:txBody>
      </p:sp>
      <p:sp>
        <p:nvSpPr>
          <p:cNvPr id="3" name="Content Placeholder 2"/>
          <p:cNvSpPr>
            <a:spLocks noGrp="1"/>
          </p:cNvSpPr>
          <p:nvPr>
            <p:ph idx="1"/>
          </p:nvPr>
        </p:nvSpPr>
        <p:spPr>
          <a:xfrm>
            <a:off x="838200" y="1825625"/>
            <a:ext cx="10515600" cy="4351338"/>
          </a:xfrm>
        </p:spPr>
        <p:txBody>
          <a:bodyPr>
            <a:normAutofit fontScale="77500" lnSpcReduction="20000"/>
          </a:bodyPr>
          <a:lstStyle/>
          <a:p>
            <a:pPr marL="0" indent="0">
              <a:buNone/>
            </a:pPr>
            <a:r>
              <a:rPr lang="en-US" dirty="0"/>
              <a:t>1. </a:t>
            </a:r>
            <a:r>
              <a:rPr lang="en-US" dirty="0" err="1"/>
              <a:t>We’l</a:t>
            </a:r>
            <a:r>
              <a:rPr lang="en-US" dirty="0"/>
              <a:t>                    </a:t>
            </a:r>
            <a:r>
              <a:rPr lang="en-US" dirty="0" err="1"/>
              <a:t>adv</a:t>
            </a:r>
            <a:r>
              <a:rPr lang="en-US" dirty="0"/>
              <a:t> +            from       industry experts. </a:t>
            </a:r>
            <a:br>
              <a:rPr lang="en-US" dirty="0"/>
            </a:br>
            <a:br>
              <a:rPr lang="en-US" dirty="0"/>
            </a:br>
            <a:endParaRPr lang="en-US" dirty="0"/>
          </a:p>
          <a:p>
            <a:pPr marL="514350" indent="-514350">
              <a:buAutoNum type="arabicPeriod" startAt="2"/>
            </a:pPr>
            <a:r>
              <a:rPr lang="en-US" dirty="0" err="1"/>
              <a:t>Reall</a:t>
            </a:r>
            <a:r>
              <a:rPr lang="en-US" dirty="0"/>
              <a:t>                </a:t>
            </a:r>
            <a:r>
              <a:rPr lang="en-US" sz="3200" dirty="0">
                <a:latin typeface="Bodoni MT Black" panose="02070A03080606020203" pitchFamily="18" charset="0"/>
              </a:rPr>
              <a:t>gr</a:t>
            </a:r>
            <a:r>
              <a:rPr lang="en-US" dirty="0"/>
              <a:t>+</a:t>
            </a:r>
            <a:r>
              <a:rPr lang="en-US" sz="3200" dirty="0">
                <a:latin typeface="Bauhaus 93" panose="04030905020B02020C02" pitchFamily="82" charset="0"/>
              </a:rPr>
              <a:t>8</a:t>
            </a:r>
            <a:r>
              <a:rPr lang="en-US" dirty="0"/>
              <a:t>   reports      s </a:t>
            </a:r>
            <a:r>
              <a:rPr lang="en-US" dirty="0" err="1"/>
              <a:t>s</a:t>
            </a:r>
            <a:r>
              <a:rPr lang="en-US" dirty="0"/>
              <a:t> and                           s, and                 </a:t>
            </a:r>
            <a:br>
              <a:rPr lang="en-US" dirty="0"/>
            </a:br>
            <a:br>
              <a:rPr lang="en-US" dirty="0"/>
            </a:br>
            <a:r>
              <a:rPr lang="en-US" dirty="0"/>
              <a:t> while                      that </a:t>
            </a:r>
            <a:r>
              <a:rPr lang="en-US" sz="3600" dirty="0">
                <a:latin typeface="Gill Sans Ultra Bold" panose="020B0A02020104020203" pitchFamily="34" charset="0"/>
              </a:rPr>
              <a:t>R</a:t>
            </a:r>
            <a:r>
              <a:rPr lang="en-US" dirty="0"/>
              <a:t>                -   -    - </a:t>
            </a:r>
            <a:r>
              <a:rPr lang="en-US" dirty="0">
                <a:latin typeface="Algerian" panose="04020705040A02060702" pitchFamily="82" charset="0"/>
              </a:rPr>
              <a:t>GR</a:t>
            </a:r>
            <a:r>
              <a:rPr lang="en-US" dirty="0"/>
              <a:t> + </a:t>
            </a:r>
            <a:r>
              <a:rPr lang="en-US" dirty="0">
                <a:latin typeface="Broadway" panose="04040905080B02020502" pitchFamily="82" charset="0"/>
              </a:rPr>
              <a:t>8</a:t>
            </a:r>
            <a:r>
              <a:rPr lang="en-US" dirty="0">
                <a:latin typeface="Calibri" panose="020F0502020204030204" pitchFamily="34" charset="0"/>
                <a:cs typeface="Calibri" panose="020F0502020204030204" pitchFamily="34" charset="0"/>
              </a:rPr>
              <a:t>.</a:t>
            </a:r>
            <a:r>
              <a:rPr lang="en-US" dirty="0"/>
              <a:t> </a:t>
            </a:r>
            <a:br>
              <a:rPr lang="en-US" dirty="0"/>
            </a:br>
            <a:r>
              <a:rPr lang="en-US" dirty="0"/>
              <a:t>                                            </a:t>
            </a:r>
          </a:p>
          <a:p>
            <a:pPr marL="514350" indent="-514350">
              <a:buAutoNum type="arabicPeriod" startAt="2"/>
            </a:pPr>
            <a:r>
              <a:rPr lang="en-US" dirty="0"/>
              <a:t>Learn how                 the         </a:t>
            </a:r>
            <a:r>
              <a:rPr lang="en-US" b="1" dirty="0">
                <a:latin typeface="Bernard MT Condensed" panose="02050806060905020404" pitchFamily="18" charset="0"/>
              </a:rPr>
              <a:t>+</a:t>
            </a:r>
            <a:r>
              <a:rPr lang="en-US" dirty="0"/>
              <a:t> </a:t>
            </a:r>
            <a:r>
              <a:rPr lang="en-US" sz="5700" dirty="0">
                <a:latin typeface="Algerian" panose="04020705040A02060702" pitchFamily="82" charset="0"/>
              </a:rPr>
              <a:t>I</a:t>
            </a:r>
            <a:r>
              <a:rPr lang="en-US" dirty="0"/>
              <a:t>    </a:t>
            </a:r>
            <a:r>
              <a:rPr lang="en-US" sz="4100" dirty="0">
                <a:latin typeface="Bradley Hand ITC" panose="03070402050302030203" pitchFamily="66" charset="0"/>
              </a:rPr>
              <a:t>re</a:t>
            </a:r>
            <a:r>
              <a:rPr lang="en-US" dirty="0"/>
              <a:t>+                                   +</a:t>
            </a:r>
            <a:r>
              <a:rPr lang="en-US" dirty="0" err="1"/>
              <a:t>itor</a:t>
            </a:r>
            <a:r>
              <a:rPr lang="en-US" dirty="0"/>
              <a:t>  </a:t>
            </a:r>
            <a:r>
              <a:rPr lang="en-US" sz="4600" dirty="0">
                <a:latin typeface="Bodoni MT Poster Compressed" panose="02070706080601050204" pitchFamily="18" charset="0"/>
              </a:rPr>
              <a:t>2</a:t>
            </a:r>
            <a:r>
              <a:rPr lang="en-US" dirty="0"/>
              <a:t>  do lots of fun           . .</a:t>
            </a:r>
            <a:br>
              <a:rPr lang="en-US" dirty="0"/>
            </a:br>
            <a:endParaRPr lang="en-US" dirty="0"/>
          </a:p>
          <a:p>
            <a:pPr marL="514350" indent="-514350">
              <a:buAutoNum type="arabicPeriod" startAt="2"/>
            </a:pPr>
            <a:r>
              <a:rPr lang="en-US" dirty="0"/>
              <a:t>                a terrific re +              ,                   by               .</a:t>
            </a:r>
            <a:br>
              <a:rPr lang="en-US" dirty="0"/>
            </a:br>
            <a:endParaRPr lang="en-US" dirty="0"/>
          </a:p>
          <a:p>
            <a:pPr marL="0" indent="0">
              <a:buNone/>
            </a:pPr>
            <a:endParaRPr lang="en-US" dirty="0"/>
          </a:p>
          <a:p>
            <a:pPr marL="0" indent="0">
              <a:buNone/>
            </a:pPr>
            <a:r>
              <a:rPr lang="en-US" dirty="0"/>
              <a:t>And I’ll try to answer as many questions as I can  </a:t>
            </a:r>
            <a:r>
              <a:rPr lang="en-US" dirty="0">
                <a:sym typeface="Wingdings" panose="05000000000000000000" pitchFamily="2" charset="2"/>
              </a:rPr>
              <a:t></a:t>
            </a:r>
            <a:endParaRPr lang="en-US" dirty="0"/>
          </a:p>
        </p:txBody>
      </p:sp>
      <p:pic>
        <p:nvPicPr>
          <p:cNvPr id="4" name="Picture 3" descr="ehumanbiofield - nervous system project- ka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962" y="1571501"/>
            <a:ext cx="755129" cy="693305"/>
          </a:xfrm>
          <a:prstGeom prst="rect">
            <a:avLst/>
          </a:prstGeom>
        </p:spPr>
      </p:pic>
      <p:pic>
        <p:nvPicPr>
          <p:cNvPr id="7" name="Picture 6" descr="Bugs on Plants thread - The Ethnobotanical Garden - Shroomery Messag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939" y="2375075"/>
            <a:ext cx="1218039" cy="714865"/>
          </a:xfrm>
          <a:prstGeom prst="rect">
            <a:avLst/>
          </a:prstGeom>
        </p:spPr>
      </p:pic>
      <p:pic>
        <p:nvPicPr>
          <p:cNvPr id="10" name="Picture 9"/>
          <p:cNvPicPr>
            <a:picLocks noChangeAspect="1"/>
          </p:cNvPicPr>
          <p:nvPr/>
        </p:nvPicPr>
        <p:blipFill>
          <a:blip r:embed="rId4"/>
          <a:stretch>
            <a:fillRect/>
          </a:stretch>
        </p:blipFill>
        <p:spPr>
          <a:xfrm>
            <a:off x="3854151" y="2491957"/>
            <a:ext cx="1375404" cy="533912"/>
          </a:xfrm>
          <a:prstGeom prst="rect">
            <a:avLst/>
          </a:prstGeom>
        </p:spPr>
      </p:pic>
      <p:pic>
        <p:nvPicPr>
          <p:cNvPr id="11" name="Picture 10" descr="Wagon &lt;strong&gt;Wheel&lt;/strong&gt; Free Stock Photo - Public Domain Pictures"/>
          <p:cNvPicPr>
            <a:picLocks noChangeAspect="1"/>
          </p:cNvPicPr>
          <p:nvPr/>
        </p:nvPicPr>
        <p:blipFill rotWithShape="1">
          <a:blip r:embed="rId5">
            <a:extLst>
              <a:ext uri="{28A0092B-C50C-407E-A947-70E740481C1C}">
                <a14:useLocalDpi xmlns:a14="http://schemas.microsoft.com/office/drawing/2010/main" val="0"/>
              </a:ext>
            </a:extLst>
          </a:blip>
          <a:srcRect r="11070"/>
          <a:stretch/>
        </p:blipFill>
        <p:spPr>
          <a:xfrm>
            <a:off x="1213389" y="1690688"/>
            <a:ext cx="604640" cy="610694"/>
          </a:xfrm>
          <a:prstGeom prst="rect">
            <a:avLst/>
          </a:prstGeom>
        </p:spPr>
      </p:pic>
      <p:pic>
        <p:nvPicPr>
          <p:cNvPr id="12" name="Picture 11" descr="SYMBOL, MATH, SIG, &lt;strong&gt;SUM&lt;/strong&gt;, MATHEMATICS - Public Domain Pictures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9949" y="1780787"/>
            <a:ext cx="301290" cy="305104"/>
          </a:xfrm>
          <a:prstGeom prst="rect">
            <a:avLst/>
          </a:prstGeom>
        </p:spPr>
      </p:pic>
      <p:pic>
        <p:nvPicPr>
          <p:cNvPr id="13" name="Picture 12"/>
          <p:cNvPicPr>
            <a:picLocks noChangeAspect="1"/>
          </p:cNvPicPr>
          <p:nvPr/>
        </p:nvPicPr>
        <p:blipFill>
          <a:blip r:embed="rId7"/>
          <a:stretch>
            <a:fillRect/>
          </a:stretch>
        </p:blipFill>
        <p:spPr>
          <a:xfrm>
            <a:off x="6540358" y="2521382"/>
            <a:ext cx="463534" cy="477018"/>
          </a:xfrm>
          <a:prstGeom prst="rect">
            <a:avLst/>
          </a:prstGeom>
        </p:spPr>
      </p:pic>
      <p:pic>
        <p:nvPicPr>
          <p:cNvPr id="14" name="Picture 13"/>
          <p:cNvPicPr>
            <a:picLocks noChangeAspect="1"/>
          </p:cNvPicPr>
          <p:nvPr/>
        </p:nvPicPr>
        <p:blipFill>
          <a:blip r:embed="rId8"/>
          <a:stretch>
            <a:fillRect/>
          </a:stretch>
        </p:blipFill>
        <p:spPr>
          <a:xfrm>
            <a:off x="7036620" y="2608256"/>
            <a:ext cx="487068" cy="398510"/>
          </a:xfrm>
          <a:prstGeom prst="rect">
            <a:avLst/>
          </a:prstGeom>
        </p:spPr>
      </p:pic>
      <p:pic>
        <p:nvPicPr>
          <p:cNvPr id="15" name="Picture 14"/>
          <p:cNvPicPr>
            <a:picLocks noChangeAspect="1"/>
          </p:cNvPicPr>
          <p:nvPr/>
        </p:nvPicPr>
        <p:blipFill>
          <a:blip r:embed="rId9"/>
          <a:stretch>
            <a:fillRect/>
          </a:stretch>
        </p:blipFill>
        <p:spPr>
          <a:xfrm>
            <a:off x="5902197" y="2683560"/>
            <a:ext cx="592441" cy="314840"/>
          </a:xfrm>
          <a:prstGeom prst="rect">
            <a:avLst/>
          </a:prstGeom>
        </p:spPr>
      </p:pic>
      <p:pic>
        <p:nvPicPr>
          <p:cNvPr id="16" name="Picture 15" descr="In this unit the study of the chemical reaction is tackled as well as ..."/>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3579" y="1713428"/>
            <a:ext cx="579573" cy="521616"/>
          </a:xfrm>
          <a:prstGeom prst="rect">
            <a:avLst/>
          </a:prstGeom>
        </p:spPr>
      </p:pic>
      <p:pic>
        <p:nvPicPr>
          <p:cNvPr id="18" name="Picture 17" descr="our green table: Get that &quot;F&quot; word off your chest!"/>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3645" y="3157451"/>
            <a:ext cx="538592" cy="403944"/>
          </a:xfrm>
          <a:prstGeom prst="rect">
            <a:avLst/>
          </a:prstGeom>
        </p:spPr>
      </p:pic>
      <p:pic>
        <p:nvPicPr>
          <p:cNvPr id="19" name="Picture 18" descr="SYMBOL, MATH, SIG, &lt;strong&gt;SUM&lt;/strong&gt;, MATHEMATICS - Public Domain Pictures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5930" y="3217196"/>
            <a:ext cx="310920" cy="314856"/>
          </a:xfrm>
          <a:prstGeom prst="rect">
            <a:avLst/>
          </a:prstGeom>
        </p:spPr>
      </p:pic>
      <p:pic>
        <p:nvPicPr>
          <p:cNvPr id="20" name="Picture 19" descr="Este é um dos temas mais polémicos de que podemos falar, não só no ..."/>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79460" y="3666744"/>
            <a:ext cx="73740" cy="45719"/>
          </a:xfrm>
          <a:prstGeom prst="rect">
            <a:avLst/>
          </a:prstGeom>
        </p:spPr>
      </p:pic>
      <p:pic>
        <p:nvPicPr>
          <p:cNvPr id="21" name="Picture 20" descr="File:Savoy &lt;strong&gt;knot&lt;/strong&gt;.png - Wikimedia Common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52398" y="3220791"/>
            <a:ext cx="736900" cy="247188"/>
          </a:xfrm>
          <a:prstGeom prst="rect">
            <a:avLst/>
          </a:prstGeom>
        </p:spPr>
      </p:pic>
      <p:pic>
        <p:nvPicPr>
          <p:cNvPr id="22" name="Picture 21" descr="you like to sew? The Aldine Library is starting up a Needle and &lt;strong&gt;Thread&lt;/strong&gt; ..."/>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5783" y="3005382"/>
            <a:ext cx="470217" cy="546100"/>
          </a:xfrm>
          <a:prstGeom prst="rect">
            <a:avLst/>
          </a:prstGeom>
        </p:spPr>
      </p:pic>
      <p:pic>
        <p:nvPicPr>
          <p:cNvPr id="23" name="Picture 22" descr="&lt;strong&gt;addition&lt;/strong&gt;_2_plus_2_lg_clr.gi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10245" y="2618847"/>
            <a:ext cx="600075" cy="386535"/>
          </a:xfrm>
          <a:prstGeom prst="rect">
            <a:avLst/>
          </a:prstGeom>
        </p:spPr>
      </p:pic>
      <p:pic>
        <p:nvPicPr>
          <p:cNvPr id="29" name="Picture 28" descr="... food recipes | African food blog: How to make homemade &lt;strong&gt;peanut butter&lt;/strong&gt;"/>
          <p:cNvPicPr>
            <a:picLocks noChangeAspect="1"/>
          </p:cNvPicPr>
          <p:nvPr/>
        </p:nvPicPr>
        <p:blipFill rotWithShape="1">
          <a:blip r:embed="rId16">
            <a:extLst>
              <a:ext uri="{28A0092B-C50C-407E-A947-70E740481C1C}">
                <a14:useLocalDpi xmlns:a14="http://schemas.microsoft.com/office/drawing/2010/main" val="0"/>
              </a:ext>
            </a:extLst>
          </a:blip>
          <a:srcRect r="17593"/>
          <a:stretch/>
        </p:blipFill>
        <p:spPr>
          <a:xfrm>
            <a:off x="4148661" y="3775021"/>
            <a:ext cx="538145" cy="653034"/>
          </a:xfrm>
          <a:prstGeom prst="rect">
            <a:avLst/>
          </a:prstGeom>
        </p:spPr>
      </p:pic>
      <p:pic>
        <p:nvPicPr>
          <p:cNvPr id="32" name="Picture 31" descr="Woolshed 1: New Zealand agricultural history. No 2. Importing exotic ..."/>
          <p:cNvPicPr>
            <a:picLocks noChangeAspect="1"/>
          </p:cNvPicPr>
          <p:nvPr/>
        </p:nvPicPr>
        <p:blipFill rotWithShape="1">
          <a:blip r:embed="rId17">
            <a:extLst>
              <a:ext uri="{28A0092B-C50C-407E-A947-70E740481C1C}">
                <a14:useLocalDpi xmlns:a14="http://schemas.microsoft.com/office/drawing/2010/main" val="0"/>
              </a:ext>
            </a:extLst>
          </a:blip>
          <a:srcRect l="9527" t="35871" r="29652"/>
          <a:stretch/>
        </p:blipFill>
        <p:spPr>
          <a:xfrm>
            <a:off x="2733922" y="3775021"/>
            <a:ext cx="786467" cy="621932"/>
          </a:xfrm>
          <a:prstGeom prst="rect">
            <a:avLst/>
          </a:prstGeom>
        </p:spPr>
      </p:pic>
      <p:pic>
        <p:nvPicPr>
          <p:cNvPr id="38" name="Picture 37" descr="File:&lt;strong&gt;Port&lt;/strong&gt; of Piraeus.jpg - Wikipedia, the free encyclopedia"/>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14639" y="3707301"/>
            <a:ext cx="843336" cy="632502"/>
          </a:xfrm>
          <a:prstGeom prst="rect">
            <a:avLst/>
          </a:prstGeom>
        </p:spPr>
      </p:pic>
      <p:pic>
        <p:nvPicPr>
          <p:cNvPr id="40" name="Picture 39" descr="&lt;strong&gt;Ed&lt;/strong&gt; Sheeran Gets Emotional with Sam Smith's &quot;Stay With Me&quot; - Cover M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63981" y="3664817"/>
            <a:ext cx="989985" cy="650949"/>
          </a:xfrm>
          <a:prstGeom prst="rect">
            <a:avLst/>
          </a:prstGeom>
        </p:spPr>
      </p:pic>
      <p:pic>
        <p:nvPicPr>
          <p:cNvPr id="41" name="Picture 40" descr="... you will see something new two things and i call them &lt;strong&gt;thing one&lt;/strong&gt; and"/>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478577" y="3647746"/>
            <a:ext cx="668020" cy="668020"/>
          </a:xfrm>
          <a:prstGeom prst="rect">
            <a:avLst/>
          </a:prstGeom>
        </p:spPr>
      </p:pic>
      <p:pic>
        <p:nvPicPr>
          <p:cNvPr id="44" name="Picture 43" descr="... &lt;strong&gt;construct&lt;/strong&gt; the framework for an eating facility aboard Camp Blu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51240" y="4724421"/>
            <a:ext cx="994300" cy="559385"/>
          </a:xfrm>
          <a:prstGeom prst="rect">
            <a:avLst/>
          </a:prstGeom>
        </p:spPr>
      </p:pic>
      <p:pic>
        <p:nvPicPr>
          <p:cNvPr id="45" name="Picture 44" descr="IBM &lt;strong&gt;Port Replicator&lt;/strong&gt; II | Utterances of a Zimboe"/>
          <p:cNvPicPr>
            <a:picLocks noChangeAspect="1"/>
          </p:cNvPicPr>
          <p:nvPr/>
        </p:nvPicPr>
        <p:blipFill rotWithShape="1">
          <a:blip r:embed="rId22">
            <a:extLst>
              <a:ext uri="{28A0092B-C50C-407E-A947-70E740481C1C}">
                <a14:useLocalDpi xmlns:a14="http://schemas.microsoft.com/office/drawing/2010/main" val="0"/>
              </a:ext>
            </a:extLst>
          </a:blip>
          <a:srcRect b="21730"/>
          <a:stretch/>
        </p:blipFill>
        <p:spPr>
          <a:xfrm>
            <a:off x="3963184" y="4777508"/>
            <a:ext cx="772044" cy="453209"/>
          </a:xfrm>
          <a:prstGeom prst="rect">
            <a:avLst/>
          </a:prstGeom>
        </p:spPr>
      </p:pic>
      <p:pic>
        <p:nvPicPr>
          <p:cNvPr id="46" name="Picture 45" descr="People &lt;strong&gt;Looking&lt;/strong&gt; &lt;strong&gt;at Paintings&lt;/strong&gt; | Flickr - Photo Shari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53086" y="2554229"/>
            <a:ext cx="798711" cy="532890"/>
          </a:xfrm>
          <a:prstGeom prst="rect">
            <a:avLst/>
          </a:prstGeom>
        </p:spPr>
      </p:pic>
      <p:pic>
        <p:nvPicPr>
          <p:cNvPr id="5" name="Picture 4" descr="... &lt;strong&gt;stairs&lt;/strong&gt; that have remained original until now… looking like this"/>
          <p:cNvPicPr>
            <a:picLocks noChangeAspect="1"/>
          </p:cNvPicPr>
          <p:nvPr/>
        </p:nvPicPr>
        <p:blipFill rotWithShape="1">
          <a:blip r:embed="rId24">
            <a:extLst>
              <a:ext uri="{28A0092B-C50C-407E-A947-70E740481C1C}">
                <a14:useLocalDpi xmlns:a14="http://schemas.microsoft.com/office/drawing/2010/main" val="0"/>
              </a:ext>
            </a:extLst>
          </a:blip>
          <a:srcRect t="24760" b="16670"/>
          <a:stretch/>
        </p:blipFill>
        <p:spPr>
          <a:xfrm>
            <a:off x="5207649" y="4637085"/>
            <a:ext cx="800100" cy="619125"/>
          </a:xfrm>
          <a:prstGeom prst="rect">
            <a:avLst/>
          </a:prstGeom>
        </p:spPr>
      </p:pic>
      <p:pic>
        <p:nvPicPr>
          <p:cNvPr id="30" name="Picture 29" descr="... &lt;strong&gt;stairs&lt;/strong&gt; that have remained original until now… looking like this"/>
          <p:cNvPicPr>
            <a:picLocks noChangeAspect="1"/>
          </p:cNvPicPr>
          <p:nvPr/>
        </p:nvPicPr>
        <p:blipFill rotWithShape="1">
          <a:blip r:embed="rId24">
            <a:extLst>
              <a:ext uri="{28A0092B-C50C-407E-A947-70E740481C1C}">
                <a14:useLocalDpi xmlns:a14="http://schemas.microsoft.com/office/drawing/2010/main" val="0"/>
              </a:ext>
            </a:extLst>
          </a:blip>
          <a:srcRect t="24760" b="16670"/>
          <a:stretch/>
        </p:blipFill>
        <p:spPr>
          <a:xfrm>
            <a:off x="6449620" y="4616815"/>
            <a:ext cx="800100" cy="619125"/>
          </a:xfrm>
          <a:prstGeom prst="rect">
            <a:avLst/>
          </a:prstGeom>
        </p:spPr>
      </p:pic>
    </p:spTree>
    <p:extLst>
      <p:ext uri="{BB962C8B-B14F-4D97-AF65-F5344CB8AC3E}">
        <p14:creationId xmlns:p14="http://schemas.microsoft.com/office/powerpoint/2010/main" val="3248782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0140" y="1123527"/>
            <a:ext cx="6139733" cy="4604800"/>
          </a:xfrm>
          <a:prstGeom prst="rect">
            <a:avLst/>
          </a:prstGeom>
        </p:spPr>
      </p:pic>
      <p:cxnSp>
        <p:nvCxnSpPr>
          <p:cNvPr id="4" name="Straight Connector 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17DC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51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3467" y="1166198"/>
            <a:ext cx="10905066" cy="4525603"/>
          </a:xfrm>
          <a:prstGeom prst="rect">
            <a:avLst/>
          </a:prstGeom>
        </p:spPr>
      </p:pic>
    </p:spTree>
    <p:extLst>
      <p:ext uri="{BB962C8B-B14F-4D97-AF65-F5344CB8AC3E}">
        <p14:creationId xmlns:p14="http://schemas.microsoft.com/office/powerpoint/2010/main" val="10294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29333" y="1148047"/>
            <a:ext cx="7133333" cy="4561905"/>
          </a:xfrm>
          <a:prstGeom prst="rect">
            <a:avLst/>
          </a:prstGeom>
        </p:spPr>
      </p:pic>
    </p:spTree>
    <p:extLst>
      <p:ext uri="{BB962C8B-B14F-4D97-AF65-F5344CB8AC3E}">
        <p14:creationId xmlns:p14="http://schemas.microsoft.com/office/powerpoint/2010/main" val="2341994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7905" y="586143"/>
            <a:ext cx="11476190" cy="5685714"/>
          </a:xfrm>
          <a:prstGeom prst="rect">
            <a:avLst/>
          </a:prstGeom>
        </p:spPr>
      </p:pic>
    </p:spTree>
    <p:extLst>
      <p:ext uri="{BB962C8B-B14F-4D97-AF65-F5344CB8AC3E}">
        <p14:creationId xmlns:p14="http://schemas.microsoft.com/office/powerpoint/2010/main" val="1091840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57992" y="1681900"/>
            <a:ext cx="5504762" cy="3247619"/>
          </a:xfrm>
          <a:prstGeom prst="rect">
            <a:avLst/>
          </a:prstGeom>
        </p:spPr>
      </p:pic>
    </p:spTree>
    <p:extLst>
      <p:ext uri="{BB962C8B-B14F-4D97-AF65-F5344CB8AC3E}">
        <p14:creationId xmlns:p14="http://schemas.microsoft.com/office/powerpoint/2010/main" val="425317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7604" y="643466"/>
            <a:ext cx="10316792" cy="5571067"/>
          </a:xfrm>
          <a:prstGeom prst="rect">
            <a:avLst/>
          </a:prstGeom>
        </p:spPr>
      </p:pic>
    </p:spTree>
    <p:extLst>
      <p:ext uri="{BB962C8B-B14F-4D97-AF65-F5344CB8AC3E}">
        <p14:creationId xmlns:p14="http://schemas.microsoft.com/office/powerpoint/2010/main" val="124014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1046347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9534" y="643466"/>
            <a:ext cx="7452931" cy="5571067"/>
          </a:xfrm>
          <a:prstGeom prst="rect">
            <a:avLst/>
          </a:prstGeom>
        </p:spPr>
      </p:pic>
    </p:spTree>
    <p:extLst>
      <p:ext uri="{BB962C8B-B14F-4D97-AF65-F5344CB8AC3E}">
        <p14:creationId xmlns:p14="http://schemas.microsoft.com/office/powerpoint/2010/main" val="3653740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4511" y="643466"/>
            <a:ext cx="8222978" cy="5571067"/>
          </a:xfrm>
          <a:prstGeom prst="rect">
            <a:avLst/>
          </a:prstGeom>
        </p:spPr>
      </p:pic>
    </p:spTree>
    <p:extLst>
      <p:ext uri="{BB962C8B-B14F-4D97-AF65-F5344CB8AC3E}">
        <p14:creationId xmlns:p14="http://schemas.microsoft.com/office/powerpoint/2010/main" val="413972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4511" y="643466"/>
            <a:ext cx="8222978" cy="5571067"/>
          </a:xfrm>
          <a:prstGeom prst="rect">
            <a:avLst/>
          </a:prstGeom>
        </p:spPr>
      </p:pic>
    </p:spTree>
    <p:extLst>
      <p:ext uri="{BB962C8B-B14F-4D97-AF65-F5344CB8AC3E}">
        <p14:creationId xmlns:p14="http://schemas.microsoft.com/office/powerpoint/2010/main" val="2382298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a:t>
            </a:r>
          </a:p>
        </p:txBody>
      </p:sp>
      <p:sp>
        <p:nvSpPr>
          <p:cNvPr id="5" name="Content Placeholder 4"/>
          <p:cNvSpPr>
            <a:spLocks noGrp="1"/>
          </p:cNvSpPr>
          <p:nvPr>
            <p:ph idx="1"/>
          </p:nvPr>
        </p:nvSpPr>
        <p:spPr/>
        <p:txBody>
          <a:bodyPr/>
          <a:lstStyle/>
          <a:p>
            <a:r>
              <a:rPr lang="en-US" dirty="0"/>
              <a:t>Michele Hart, </a:t>
            </a:r>
            <a:r>
              <a:rPr lang="en-US" dirty="0">
                <a:hlinkClick r:id="rId3"/>
              </a:rPr>
              <a:t>mihart@Microsoft.com</a:t>
            </a:r>
            <a:endParaRPr lang="en-US" dirty="0"/>
          </a:p>
          <a:p>
            <a:r>
              <a:rPr lang="en-US" dirty="0"/>
              <a:t>powerbi.microsoft.com</a:t>
            </a:r>
          </a:p>
          <a:p>
            <a:r>
              <a:rPr lang="en-US" dirty="0"/>
              <a:t>community.powerbi.com</a:t>
            </a:r>
          </a:p>
          <a:p>
            <a:r>
              <a:rPr lang="en-US" dirty="0"/>
              <a:t>Gallery: app.powerbi.com/visuals</a:t>
            </a:r>
          </a:p>
          <a:p>
            <a:r>
              <a:rPr lang="en-US" dirty="0"/>
              <a:t>Submit and vote on ideas: ideas.powerbi.com</a:t>
            </a:r>
          </a:p>
          <a:p>
            <a:r>
              <a:rPr lang="en-US" dirty="0"/>
              <a:t>YouTube: Microsoft Power BI channel</a:t>
            </a:r>
          </a:p>
          <a:p>
            <a:r>
              <a:rPr lang="en-US" dirty="0"/>
              <a:t>Experts: </a:t>
            </a:r>
            <a:r>
              <a:rPr lang="en-US" sz="2400" dirty="0"/>
              <a:t>Stephen Few, Edward </a:t>
            </a:r>
            <a:r>
              <a:rPr lang="en-US" sz="2400" dirty="0" err="1"/>
              <a:t>Tufte</a:t>
            </a:r>
            <a:r>
              <a:rPr lang="en-US" sz="2400" dirty="0"/>
              <a:t>, </a:t>
            </a:r>
            <a:r>
              <a:rPr lang="en-US" sz="2400" dirty="0" err="1"/>
              <a:t>darkhorseanalytics</a:t>
            </a:r>
            <a:r>
              <a:rPr lang="en-US" sz="2400" dirty="0"/>
              <a:t>, Andy Kirk, Lachlan James, William McKnight, Boris </a:t>
            </a:r>
            <a:r>
              <a:rPr lang="en-US" sz="2400" dirty="0" err="1"/>
              <a:t>Evelson</a:t>
            </a:r>
            <a:r>
              <a:rPr lang="en-US" sz="2400" dirty="0"/>
              <a:t> (Forrester), </a:t>
            </a:r>
          </a:p>
        </p:txBody>
      </p:sp>
      <p:pic>
        <p:nvPicPr>
          <p:cNvPr id="6" name="Picture 5"/>
          <p:cNvPicPr>
            <a:picLocks noChangeAspect="1"/>
          </p:cNvPicPr>
          <p:nvPr/>
        </p:nvPicPr>
        <p:blipFill>
          <a:blip r:embed="rId4"/>
          <a:stretch>
            <a:fillRect/>
          </a:stretch>
        </p:blipFill>
        <p:spPr>
          <a:xfrm>
            <a:off x="10657485" y="365125"/>
            <a:ext cx="1104762" cy="1047619"/>
          </a:xfrm>
          <a:prstGeom prst="rect">
            <a:avLst/>
          </a:prstGeom>
        </p:spPr>
      </p:pic>
    </p:spTree>
    <p:extLst>
      <p:ext uri="{BB962C8B-B14F-4D97-AF65-F5344CB8AC3E}">
        <p14:creationId xmlns:p14="http://schemas.microsoft.com/office/powerpoint/2010/main" val="60840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57905" y="1943285"/>
            <a:ext cx="6076190" cy="2971429"/>
          </a:xfrm>
          <a:prstGeom prst="rect">
            <a:avLst/>
          </a:prstGeom>
        </p:spPr>
      </p:pic>
    </p:spTree>
    <p:extLst>
      <p:ext uri="{BB962C8B-B14F-4D97-AF65-F5344CB8AC3E}">
        <p14:creationId xmlns:p14="http://schemas.microsoft.com/office/powerpoint/2010/main" val="415896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9809" y="719476"/>
            <a:ext cx="6752381" cy="5419048"/>
          </a:xfrm>
          <a:prstGeom prst="rect">
            <a:avLst/>
          </a:prstGeom>
        </p:spPr>
      </p:pic>
    </p:spTree>
    <p:extLst>
      <p:ext uri="{BB962C8B-B14F-4D97-AF65-F5344CB8AC3E}">
        <p14:creationId xmlns:p14="http://schemas.microsoft.com/office/powerpoint/2010/main" val="2166179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1420" y="643466"/>
            <a:ext cx="8409159" cy="5571067"/>
          </a:xfrm>
          <a:prstGeom prst="rect">
            <a:avLst/>
          </a:prstGeom>
        </p:spPr>
      </p:pic>
    </p:spTree>
    <p:extLst>
      <p:ext uri="{BB962C8B-B14F-4D97-AF65-F5344CB8AC3E}">
        <p14:creationId xmlns:p14="http://schemas.microsoft.com/office/powerpoint/2010/main" val="1254198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1714" y="786143"/>
            <a:ext cx="10228571" cy="5285714"/>
          </a:xfrm>
          <a:prstGeom prst="rect">
            <a:avLst/>
          </a:prstGeom>
        </p:spPr>
      </p:pic>
    </p:spTree>
    <p:extLst>
      <p:ext uri="{BB962C8B-B14F-4D97-AF65-F5344CB8AC3E}">
        <p14:creationId xmlns:p14="http://schemas.microsoft.com/office/powerpoint/2010/main" val="130425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288" r="1" b="23140"/>
          <a:stretch/>
        </p:blipFill>
        <p:spPr>
          <a:xfrm>
            <a:off x="643467" y="643467"/>
            <a:ext cx="10905066" cy="5571066"/>
          </a:xfrm>
          <a:prstGeom prst="rect">
            <a:avLst/>
          </a:prstGeom>
        </p:spPr>
      </p:pic>
    </p:spTree>
    <p:extLst>
      <p:ext uri="{BB962C8B-B14F-4D97-AF65-F5344CB8AC3E}">
        <p14:creationId xmlns:p14="http://schemas.microsoft.com/office/powerpoint/2010/main" val="2462939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4757" y="643466"/>
            <a:ext cx="9442485" cy="5571067"/>
          </a:xfrm>
          <a:prstGeom prst="rect">
            <a:avLst/>
          </a:prstGeom>
        </p:spPr>
      </p:pic>
    </p:spTree>
    <p:extLst>
      <p:ext uri="{BB962C8B-B14F-4D97-AF65-F5344CB8AC3E}">
        <p14:creationId xmlns:p14="http://schemas.microsoft.com/office/powerpoint/2010/main" val="2377268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984930" y="643467"/>
            <a:ext cx="10222139" cy="5571066"/>
          </a:xfrm>
          <a:prstGeom prst="rect">
            <a:avLst/>
          </a:prstGeom>
        </p:spPr>
      </p:pic>
    </p:spTree>
    <p:extLst>
      <p:ext uri="{BB962C8B-B14F-4D97-AF65-F5344CB8AC3E}">
        <p14:creationId xmlns:p14="http://schemas.microsoft.com/office/powerpoint/2010/main" val="348113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0286" y="2114714"/>
            <a:ext cx="6771428" cy="2628571"/>
          </a:xfrm>
          <a:prstGeom prst="rect">
            <a:avLst/>
          </a:prstGeom>
        </p:spPr>
      </p:pic>
    </p:spTree>
    <p:extLst>
      <p:ext uri="{BB962C8B-B14F-4D97-AF65-F5344CB8AC3E}">
        <p14:creationId xmlns:p14="http://schemas.microsoft.com/office/powerpoint/2010/main" val="1774888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994" y="643466"/>
            <a:ext cx="8808012" cy="5571067"/>
          </a:xfrm>
          <a:prstGeom prst="rect">
            <a:avLst/>
          </a:prstGeom>
        </p:spPr>
      </p:pic>
    </p:spTree>
    <p:extLst>
      <p:ext uri="{BB962C8B-B14F-4D97-AF65-F5344CB8AC3E}">
        <p14:creationId xmlns:p14="http://schemas.microsoft.com/office/powerpoint/2010/main" val="2729856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0478" y="1550914"/>
            <a:ext cx="7009396" cy="3750026"/>
          </a:xfrm>
          <a:prstGeom prst="rect">
            <a:avLst/>
          </a:prstGeom>
        </p:spPr>
      </p:pic>
      <p:cxnSp>
        <p:nvCxnSpPr>
          <p:cNvPr id="5" name="Straight Connector 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a:solidFill>
              <a:srgbClr val="2AE4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079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“report”</a:t>
            </a:r>
          </a:p>
        </p:txBody>
      </p:sp>
      <p:sp>
        <p:nvSpPr>
          <p:cNvPr id="3" name="Content Placeholder 2"/>
          <p:cNvSpPr>
            <a:spLocks noGrp="1"/>
          </p:cNvSpPr>
          <p:nvPr>
            <p:ph idx="1"/>
          </p:nvPr>
        </p:nvSpPr>
        <p:spPr/>
        <p:txBody>
          <a:bodyPr/>
          <a:lstStyle/>
          <a:p>
            <a:r>
              <a:rPr lang="en-US" dirty="0"/>
              <a:t>Collection of related visuals that appear together on 1 or more pages</a:t>
            </a:r>
          </a:p>
          <a:p>
            <a:r>
              <a:rPr lang="en-US" dirty="0"/>
              <a:t>Reports feed dashboards</a:t>
            </a:r>
          </a:p>
          <a:p>
            <a:r>
              <a:rPr lang="en-US" dirty="0"/>
              <a:t>Reports have 1 or more pages</a:t>
            </a:r>
          </a:p>
          <a:p>
            <a:r>
              <a:rPr lang="en-US" dirty="0"/>
              <a:t>Behind each report full of visuals are thousands upon thousands of data points.  Allow exploration.</a:t>
            </a:r>
          </a:p>
          <a:p>
            <a:endParaRPr lang="en-US" dirty="0"/>
          </a:p>
        </p:txBody>
      </p:sp>
    </p:spTree>
    <p:extLst>
      <p:ext uri="{BB962C8B-B14F-4D97-AF65-F5344CB8AC3E}">
        <p14:creationId xmlns:p14="http://schemas.microsoft.com/office/powerpoint/2010/main" val="1776982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0438" y="643466"/>
            <a:ext cx="9731123" cy="5571067"/>
          </a:xfrm>
          <a:prstGeom prst="rect">
            <a:avLst/>
          </a:prstGeom>
        </p:spPr>
      </p:pic>
    </p:spTree>
    <p:extLst>
      <p:ext uri="{BB962C8B-B14F-4D97-AF65-F5344CB8AC3E}">
        <p14:creationId xmlns:p14="http://schemas.microsoft.com/office/powerpoint/2010/main" val="3846945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2707" y="643466"/>
            <a:ext cx="9246586" cy="5571067"/>
          </a:xfrm>
          <a:prstGeom prst="rect">
            <a:avLst/>
          </a:prstGeom>
        </p:spPr>
      </p:pic>
    </p:spTree>
    <p:extLst>
      <p:ext uri="{BB962C8B-B14F-4D97-AF65-F5344CB8AC3E}">
        <p14:creationId xmlns:p14="http://schemas.microsoft.com/office/powerpoint/2010/main" val="4165233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3467" y="961728"/>
            <a:ext cx="10905066" cy="4934543"/>
          </a:xfrm>
          <a:prstGeom prst="rect">
            <a:avLst/>
          </a:prstGeom>
        </p:spPr>
      </p:pic>
    </p:spTree>
    <p:extLst>
      <p:ext uri="{BB962C8B-B14F-4D97-AF65-F5344CB8AC3E}">
        <p14:creationId xmlns:p14="http://schemas.microsoft.com/office/powerpoint/2010/main" val="412915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3355" y="643466"/>
            <a:ext cx="9605290" cy="5571067"/>
          </a:xfrm>
          <a:prstGeom prst="rect">
            <a:avLst/>
          </a:prstGeom>
        </p:spPr>
      </p:pic>
    </p:spTree>
    <p:extLst>
      <p:ext uri="{BB962C8B-B14F-4D97-AF65-F5344CB8AC3E}">
        <p14:creationId xmlns:p14="http://schemas.microsoft.com/office/powerpoint/2010/main" val="2996265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0759" y="643466"/>
            <a:ext cx="9170481" cy="5571067"/>
          </a:xfrm>
          <a:prstGeom prst="rect">
            <a:avLst/>
          </a:prstGeom>
        </p:spPr>
      </p:pic>
    </p:spTree>
    <p:extLst>
      <p:ext uri="{BB962C8B-B14F-4D97-AF65-F5344CB8AC3E}">
        <p14:creationId xmlns:p14="http://schemas.microsoft.com/office/powerpoint/2010/main" val="330755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9526" y="643466"/>
            <a:ext cx="9992948" cy="5571067"/>
          </a:xfrm>
          <a:prstGeom prst="rect">
            <a:avLst/>
          </a:prstGeom>
        </p:spPr>
      </p:pic>
    </p:spTree>
    <p:extLst>
      <p:ext uri="{BB962C8B-B14F-4D97-AF65-F5344CB8AC3E}">
        <p14:creationId xmlns:p14="http://schemas.microsoft.com/office/powerpoint/2010/main" val="2371810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41426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I start?</a:t>
            </a:r>
          </a:p>
        </p:txBody>
      </p:sp>
      <p:sp>
        <p:nvSpPr>
          <p:cNvPr id="3" name="Content Placeholder 2"/>
          <p:cNvSpPr>
            <a:spLocks noGrp="1"/>
          </p:cNvSpPr>
          <p:nvPr>
            <p:ph idx="1"/>
          </p:nvPr>
        </p:nvSpPr>
        <p:spPr/>
        <p:txBody>
          <a:bodyPr/>
          <a:lstStyle/>
          <a:p>
            <a:pPr marL="0" indent="0">
              <a:buNone/>
            </a:pPr>
            <a:r>
              <a:rPr lang="en-US" dirty="0"/>
              <a:t>With the DECISION MAKER</a:t>
            </a:r>
          </a:p>
          <a:p>
            <a:r>
              <a:rPr lang="en-US" dirty="0"/>
              <a:t>Analytics lives and dies on adoption by decision makers</a:t>
            </a:r>
          </a:p>
          <a:p>
            <a:r>
              <a:rPr lang="en-US" dirty="0"/>
              <a:t>Data-driven decision making is disruptive innovation.</a:t>
            </a:r>
            <a:br>
              <a:rPr lang="en-US" dirty="0"/>
            </a:br>
            <a:br>
              <a:rPr lang="en-US" dirty="0"/>
            </a:br>
            <a:endParaRPr lang="en-US" dirty="0"/>
          </a:p>
          <a:p>
            <a:r>
              <a:rPr lang="en-US" dirty="0"/>
              <a:t>What questions need to be answered?</a:t>
            </a:r>
          </a:p>
          <a:p>
            <a:r>
              <a:rPr lang="en-US" dirty="0"/>
              <a:t>Are these the right questions?</a:t>
            </a:r>
          </a:p>
        </p:txBody>
      </p:sp>
    </p:spTree>
    <p:extLst>
      <p:ext uri="{BB962C8B-B14F-4D97-AF65-F5344CB8AC3E}">
        <p14:creationId xmlns:p14="http://schemas.microsoft.com/office/powerpoint/2010/main" val="2968252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I start, continued</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With the AUDIENCE</a:t>
            </a:r>
          </a:p>
          <a:p>
            <a:r>
              <a:rPr lang="en-US" dirty="0"/>
              <a:t>Who is the audience?</a:t>
            </a:r>
          </a:p>
          <a:p>
            <a:r>
              <a:rPr lang="en-US" dirty="0"/>
              <a:t>What is their knowledge of the area and comfort with reports and visuals?</a:t>
            </a:r>
          </a:p>
          <a:p>
            <a:endParaRPr lang="en-US" dirty="0"/>
          </a:p>
          <a:p>
            <a:pPr marL="0" indent="0">
              <a:buNone/>
            </a:pPr>
            <a:r>
              <a:rPr lang="en-US" dirty="0"/>
              <a:t>With the DATA</a:t>
            </a:r>
          </a:p>
          <a:p>
            <a:r>
              <a:rPr lang="en-US" dirty="0"/>
              <a:t>Can my data answer the questions?</a:t>
            </a:r>
          </a:p>
          <a:p>
            <a:r>
              <a:rPr lang="en-US" dirty="0"/>
              <a:t>Permissions to the data?</a:t>
            </a:r>
          </a:p>
          <a:p>
            <a:r>
              <a:rPr lang="en-US" dirty="0"/>
              <a:t>Explore the data using visuals.</a:t>
            </a:r>
          </a:p>
          <a:p>
            <a:r>
              <a:rPr lang="en-US" dirty="0"/>
              <a:t>Look at your data elements through time, by category, by location. Run Quick Insights to find correlations, irregularities, and outliers. Something doesn’t look right, look closer.</a:t>
            </a:r>
          </a:p>
          <a:p>
            <a:pPr marL="0" indent="0">
              <a:buNone/>
            </a:pPr>
            <a:endParaRPr lang="en-US" dirty="0"/>
          </a:p>
          <a:p>
            <a:endParaRPr lang="en-US" dirty="0"/>
          </a:p>
        </p:txBody>
      </p:sp>
    </p:spTree>
    <p:extLst>
      <p:ext uri="{BB962C8B-B14F-4D97-AF65-F5344CB8AC3E}">
        <p14:creationId xmlns:p14="http://schemas.microsoft.com/office/powerpoint/2010/main" val="1409236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unique about a dashboard and a report page?</a:t>
            </a:r>
          </a:p>
        </p:txBody>
      </p:sp>
      <p:sp>
        <p:nvSpPr>
          <p:cNvPr id="3" name="Content Placeholder 2"/>
          <p:cNvSpPr>
            <a:spLocks noGrp="1"/>
          </p:cNvSpPr>
          <p:nvPr>
            <p:ph idx="1"/>
          </p:nvPr>
        </p:nvSpPr>
        <p:spPr/>
        <p:txBody>
          <a:bodyPr/>
          <a:lstStyle/>
          <a:p>
            <a:pPr marL="0" indent="0">
              <a:buNone/>
            </a:pPr>
            <a:r>
              <a:rPr lang="en-US" i="1" dirty="0"/>
              <a:t>Consolidating data into a purely visual format allows users to identify trends and make informed decisions far quicker than analyzing numbers.</a:t>
            </a:r>
          </a:p>
          <a:p>
            <a:pPr marL="0" indent="0">
              <a:buNone/>
            </a:pPr>
            <a:endParaRPr lang="en-US" dirty="0"/>
          </a:p>
          <a:p>
            <a:r>
              <a:rPr lang="en-US" dirty="0"/>
              <a:t>Vision trumps other senses (Dr. John Medina)</a:t>
            </a:r>
          </a:p>
          <a:p>
            <a:r>
              <a:rPr lang="en-US" dirty="0"/>
              <a:t>We can’t see patterns in numbers alone.</a:t>
            </a:r>
          </a:p>
          <a:p>
            <a:endParaRPr lang="en-US" dirty="0"/>
          </a:p>
        </p:txBody>
      </p:sp>
    </p:spTree>
    <p:extLst>
      <p:ext uri="{BB962C8B-B14F-4D97-AF65-F5344CB8AC3E}">
        <p14:creationId xmlns:p14="http://schemas.microsoft.com/office/powerpoint/2010/main" val="2141209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BI reports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1785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the report</a:t>
            </a:r>
          </a:p>
        </p:txBody>
      </p:sp>
      <p:sp>
        <p:nvSpPr>
          <p:cNvPr id="3" name="Content Placeholder 2"/>
          <p:cNvSpPr>
            <a:spLocks noGrp="1"/>
          </p:cNvSpPr>
          <p:nvPr>
            <p:ph idx="1"/>
          </p:nvPr>
        </p:nvSpPr>
        <p:spPr/>
        <p:txBody>
          <a:bodyPr>
            <a:normAutofit/>
          </a:bodyPr>
          <a:lstStyle/>
          <a:p>
            <a:pPr marL="0" indent="0">
              <a:buNone/>
            </a:pPr>
            <a:r>
              <a:rPr lang="en-US" i="1" dirty="0">
                <a:latin typeface="Calibri Light" panose="020F0302020204030204" pitchFamily="34" charset="0"/>
                <a:cs typeface="Calibri Light" panose="020F0302020204030204" pitchFamily="34" charset="0"/>
              </a:rPr>
              <a:t>“Elegance in communication is often achieved through simplicity of design”</a:t>
            </a:r>
          </a:p>
          <a:p>
            <a:pPr marL="0" indent="0">
              <a:buNone/>
            </a:pPr>
            <a:endParaRPr lang="en-US" dirty="0"/>
          </a:p>
          <a:p>
            <a:r>
              <a:rPr lang="en-US" dirty="0"/>
              <a:t>Limited space to convey message</a:t>
            </a:r>
          </a:p>
          <a:p>
            <a:r>
              <a:rPr lang="en-US" dirty="0"/>
              <a:t>Fast/easy to “grok”</a:t>
            </a:r>
          </a:p>
          <a:p>
            <a:r>
              <a:rPr lang="en-US" dirty="0"/>
              <a:t>Can use it to make decisions </a:t>
            </a:r>
          </a:p>
          <a:p>
            <a:r>
              <a:rPr lang="en-US" dirty="0"/>
              <a:t>Plan for interaction </a:t>
            </a:r>
          </a:p>
          <a:p>
            <a:r>
              <a:rPr lang="en-US" dirty="0"/>
              <a:t>Revisit your business problem/questions</a:t>
            </a:r>
          </a:p>
          <a:p>
            <a:endParaRPr lang="en-US" dirty="0"/>
          </a:p>
        </p:txBody>
      </p:sp>
    </p:spTree>
    <p:extLst>
      <p:ext uri="{BB962C8B-B14F-4D97-AF65-F5344CB8AC3E}">
        <p14:creationId xmlns:p14="http://schemas.microsoft.com/office/powerpoint/2010/main" val="1906286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Enough with </a:t>
            </a:r>
            <a:r>
              <a:rPr lang="en-US" i="1" dirty="0"/>
              <a:t>theory</a:t>
            </a:r>
            <a:r>
              <a:rPr lang="en-US" dirty="0"/>
              <a:t>, let’s dive in!</a:t>
            </a:r>
          </a:p>
        </p:txBody>
      </p:sp>
      <p:sp>
        <p:nvSpPr>
          <p:cNvPr id="3" name="Text Placeholder 2"/>
          <p:cNvSpPr>
            <a:spLocks noGrp="1"/>
          </p:cNvSpPr>
          <p:nvPr>
            <p:ph type="body" idx="1"/>
          </p:nvPr>
        </p:nvSpPr>
        <p:spPr/>
        <p:txBody>
          <a:bodyPr/>
          <a:lstStyle/>
          <a:p>
            <a:r>
              <a:rPr lang="en-US" dirty="0"/>
              <a:t>Don’t be afraid, it will be FUN!</a:t>
            </a:r>
          </a:p>
        </p:txBody>
      </p:sp>
      <p:pic>
        <p:nvPicPr>
          <p:cNvPr id="4" name="Picture 3" descr="Insights for parenting babies, toddlers, teens, and young adul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035" y="507999"/>
            <a:ext cx="3908748" cy="2990868"/>
          </a:xfrm>
          <a:prstGeom prst="rect">
            <a:avLst/>
          </a:prstGeom>
        </p:spPr>
      </p:pic>
    </p:spTree>
    <p:extLst>
      <p:ext uri="{BB962C8B-B14F-4D97-AF65-F5344CB8AC3E}">
        <p14:creationId xmlns:p14="http://schemas.microsoft.com/office/powerpoint/2010/main" val="3119554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design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6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 space  NOTES</a:t>
            </a:r>
          </a:p>
        </p:txBody>
      </p:sp>
      <p:sp>
        <p:nvSpPr>
          <p:cNvPr id="3" name="Content Placeholder 2"/>
          <p:cNvSpPr>
            <a:spLocks noGrp="1"/>
          </p:cNvSpPr>
          <p:nvPr>
            <p:ph sz="half" idx="1"/>
          </p:nvPr>
        </p:nvSpPr>
        <p:spPr/>
        <p:txBody>
          <a:bodyPr/>
          <a:lstStyle/>
          <a:p>
            <a:r>
              <a:rPr lang="en-US" dirty="0"/>
              <a:t>Canvas has finite </a:t>
            </a:r>
            <a:r>
              <a:rPr lang="en-US" dirty="0" err="1"/>
              <a:t>amt</a:t>
            </a:r>
            <a:r>
              <a:rPr lang="en-US" dirty="0"/>
              <a:t> space, hard to fit it all. </a:t>
            </a:r>
          </a:p>
          <a:p>
            <a:r>
              <a:rPr lang="en-US" dirty="0"/>
              <a:t>Tailor: audience, biz question, or progressive story. (meaningful helpful names)</a:t>
            </a:r>
          </a:p>
        </p:txBody>
      </p:sp>
      <p:sp>
        <p:nvSpPr>
          <p:cNvPr id="4" name="Content Placeholder 3"/>
          <p:cNvSpPr>
            <a:spLocks noGrp="1"/>
          </p:cNvSpPr>
          <p:nvPr>
            <p:ph sz="half" idx="2"/>
          </p:nvPr>
        </p:nvSpPr>
        <p:spPr/>
        <p:txBody>
          <a:bodyPr/>
          <a:lstStyle/>
          <a:p>
            <a:pPr marL="0" indent="0">
              <a:buNone/>
            </a:pPr>
            <a:r>
              <a:rPr lang="en-US" dirty="0"/>
              <a:t>PUG2, page 1</a:t>
            </a:r>
          </a:p>
          <a:p>
            <a:r>
              <a:rPr lang="en-US" dirty="0"/>
              <a:t>Space-related design issues: alignment, order, proximity, use of space, sorting, clutter</a:t>
            </a:r>
          </a:p>
        </p:txBody>
      </p:sp>
    </p:spTree>
    <p:extLst>
      <p:ext uri="{BB962C8B-B14F-4D97-AF65-F5344CB8AC3E}">
        <p14:creationId xmlns:p14="http://schemas.microsoft.com/office/powerpoint/2010/main" val="156550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 Page 1 – Alignment, order, proximity</a:t>
            </a:r>
          </a:p>
        </p:txBody>
      </p:sp>
      <p:sp>
        <p:nvSpPr>
          <p:cNvPr id="3" name="Content Placeholder 2"/>
          <p:cNvSpPr>
            <a:spLocks noGrp="1"/>
          </p:cNvSpPr>
          <p:nvPr>
            <p:ph sz="half" idx="1"/>
          </p:nvPr>
        </p:nvSpPr>
        <p:spPr/>
        <p:txBody>
          <a:bodyPr>
            <a:normAutofit fontScale="62500" lnSpcReduction="20000"/>
          </a:bodyPr>
          <a:lstStyle/>
          <a:p>
            <a:r>
              <a:rPr lang="en-US" dirty="0"/>
              <a:t>Layout impacts comprehension.</a:t>
            </a:r>
          </a:p>
          <a:p>
            <a:r>
              <a:rPr lang="en-US" dirty="0"/>
              <a:t>Layout guides reader through report page</a:t>
            </a:r>
          </a:p>
          <a:p>
            <a:r>
              <a:rPr lang="en-US" dirty="0"/>
              <a:t>How you place and position elements tells a story. </a:t>
            </a:r>
          </a:p>
          <a:p>
            <a:r>
              <a:rPr lang="en-US" dirty="0"/>
              <a:t>Story: start here and then look there”  or “these 3 elements go together”</a:t>
            </a:r>
          </a:p>
        </p:txBody>
      </p:sp>
      <p:sp>
        <p:nvSpPr>
          <p:cNvPr id="4" name="Content Placeholder 3"/>
          <p:cNvSpPr>
            <a:spLocks noGrp="1"/>
          </p:cNvSpPr>
          <p:nvPr>
            <p:ph sz="half" idx="2"/>
          </p:nvPr>
        </p:nvSpPr>
        <p:spPr/>
        <p:txBody>
          <a:bodyPr>
            <a:normAutofit fontScale="62500" lnSpcReduction="20000"/>
          </a:bodyPr>
          <a:lstStyle/>
          <a:p>
            <a:r>
              <a:rPr lang="en-US" dirty="0"/>
              <a:t>Most cultures: scan L to R, T to B. So put most-important top left. Organize rest in way </a:t>
            </a:r>
            <a:r>
              <a:rPr lang="en-US" dirty="0" err="1"/>
              <a:t>tha</a:t>
            </a:r>
            <a:r>
              <a:rPr lang="en-US" dirty="0"/>
              <a:t> </a:t>
            </a:r>
            <a:r>
              <a:rPr lang="en-US" dirty="0" err="1"/>
              <a:t>tleads</a:t>
            </a:r>
            <a:r>
              <a:rPr lang="en-US" dirty="0"/>
              <a:t> to logical </a:t>
            </a:r>
            <a:r>
              <a:rPr lang="en-US" dirty="0" err="1"/>
              <a:t>nav</a:t>
            </a:r>
            <a:r>
              <a:rPr lang="en-US" dirty="0"/>
              <a:t> and comprehension.</a:t>
            </a:r>
          </a:p>
          <a:p>
            <a:r>
              <a:rPr lang="en-US" dirty="0"/>
              <a:t>Position elements that require choice to L of </a:t>
            </a:r>
            <a:r>
              <a:rPr lang="en-US" dirty="0" err="1"/>
              <a:t>vizs</a:t>
            </a:r>
            <a:r>
              <a:rPr lang="en-US" dirty="0"/>
              <a:t> choice impacts</a:t>
            </a:r>
          </a:p>
          <a:p>
            <a:r>
              <a:rPr lang="en-US" dirty="0"/>
              <a:t>Convey relationships with borders or color </a:t>
            </a:r>
            <a:r>
              <a:rPr lang="en-US" dirty="0" err="1"/>
              <a:t>backg</a:t>
            </a:r>
            <a:r>
              <a:rPr lang="en-US" dirty="0"/>
              <a:t>. Conversely, use divider to distinguish differences</a:t>
            </a:r>
          </a:p>
          <a:p>
            <a:r>
              <a:rPr lang="en-US" dirty="0"/>
              <a:t>Use white space to visibly chunk</a:t>
            </a:r>
          </a:p>
          <a:p>
            <a:r>
              <a:rPr lang="en-US" dirty="0"/>
              <a:t>Fill the page.  Too much white space, enlarge </a:t>
            </a:r>
            <a:r>
              <a:rPr lang="en-US" dirty="0" err="1"/>
              <a:t>vizs</a:t>
            </a:r>
            <a:r>
              <a:rPr lang="en-US" dirty="0"/>
              <a:t>.</a:t>
            </a:r>
          </a:p>
          <a:p>
            <a:r>
              <a:rPr lang="en-US" dirty="0"/>
              <a:t>But don’t let space </a:t>
            </a:r>
            <a:r>
              <a:rPr lang="en-US" dirty="0" err="1"/>
              <a:t>availab</a:t>
            </a:r>
            <a:r>
              <a:rPr lang="en-US" dirty="0"/>
              <a:t> dictate viz size – be intentional with sizing.</a:t>
            </a:r>
          </a:p>
          <a:p>
            <a:r>
              <a:rPr lang="en-US" dirty="0"/>
              <a:t>Need to draw attention? Make it bigger, add an arrow</a:t>
            </a:r>
          </a:p>
          <a:p>
            <a:r>
              <a:rPr lang="en-US" dirty="0"/>
              <a:t>Align elements, either </a:t>
            </a:r>
            <a:r>
              <a:rPr lang="en-US" dirty="0" err="1"/>
              <a:t>sym</a:t>
            </a:r>
            <a:r>
              <a:rPr lang="en-US" dirty="0"/>
              <a:t> or intentionally </a:t>
            </a:r>
            <a:r>
              <a:rPr lang="en-US" dirty="0" err="1"/>
              <a:t>asym</a:t>
            </a:r>
            <a:endParaRPr lang="en-US" dirty="0"/>
          </a:p>
        </p:txBody>
      </p:sp>
    </p:spTree>
    <p:extLst>
      <p:ext uri="{BB962C8B-B14F-4D97-AF65-F5344CB8AC3E}">
        <p14:creationId xmlns:p14="http://schemas.microsoft.com/office/powerpoint/2010/main" val="1337047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 – pug2, alignment, NOTES</a:t>
            </a:r>
          </a:p>
        </p:txBody>
      </p:sp>
      <p:sp>
        <p:nvSpPr>
          <p:cNvPr id="3" name="Content Placeholder 2"/>
          <p:cNvSpPr>
            <a:spLocks noGrp="1"/>
          </p:cNvSpPr>
          <p:nvPr>
            <p:ph sz="half" idx="1"/>
          </p:nvPr>
        </p:nvSpPr>
        <p:spPr/>
        <p:txBody>
          <a:bodyPr/>
          <a:lstStyle/>
          <a:p>
            <a:r>
              <a:rPr lang="en-US" dirty="0"/>
              <a:t>Doesn’t mean same size, same # in each row/col. =structure that aids </a:t>
            </a:r>
            <a:r>
              <a:rPr lang="en-US" dirty="0" err="1"/>
              <a:t>nav</a:t>
            </a:r>
            <a:r>
              <a:rPr lang="en-US" dirty="0"/>
              <a:t> and readability.</a:t>
            </a:r>
          </a:p>
          <a:p>
            <a:endParaRPr lang="en-US" dirty="0"/>
          </a:p>
          <a:p>
            <a:pPr marL="0" indent="0">
              <a:buNone/>
            </a:pPr>
            <a:r>
              <a:rPr lang="en-US" dirty="0"/>
              <a:t>How-to</a:t>
            </a:r>
          </a:p>
          <a:p>
            <a:pPr marL="514350" indent="-514350">
              <a:buAutoNum type="arabicPeriod"/>
            </a:pPr>
            <a:r>
              <a:rPr lang="en-US" dirty="0"/>
              <a:t>PBID </a:t>
            </a:r>
            <a:r>
              <a:rPr lang="en-US" dirty="0"/>
              <a:t>“Align and Distribute” on “Visuals” ribbon tab.</a:t>
            </a:r>
          </a:p>
          <a:p>
            <a:pPr marL="514350" indent="-514350">
              <a:buAutoNum type="arabicPeriod"/>
            </a:pPr>
            <a:r>
              <a:rPr lang="en-US" dirty="0"/>
              <a:t>&lt;show&gt; PBIS, </a:t>
            </a:r>
            <a:r>
              <a:rPr lang="en-US" b="1" dirty="0"/>
              <a:t>General</a:t>
            </a:r>
            <a:r>
              <a:rPr lang="en-US" dirty="0"/>
              <a:t> tab.</a:t>
            </a:r>
          </a:p>
          <a:p>
            <a:pPr marL="0" indent="0">
              <a:buNone/>
            </a:pPr>
            <a:endParaRPr lang="en-US" dirty="0"/>
          </a:p>
        </p:txBody>
      </p:sp>
      <p:sp>
        <p:nvSpPr>
          <p:cNvPr id="4" name="Content Placeholder 3"/>
          <p:cNvSpPr>
            <a:spLocks noGrp="1"/>
          </p:cNvSpPr>
          <p:nvPr>
            <p:ph sz="half" idx="2"/>
          </p:nvPr>
        </p:nvSpPr>
        <p:spPr/>
        <p:txBody>
          <a:bodyPr/>
          <a:lstStyle/>
          <a:p>
            <a:r>
              <a:rPr lang="en-US" dirty="0"/>
              <a:t>Align to L/R edges, align rows H&amp;V. Slicers to left.</a:t>
            </a:r>
          </a:p>
          <a:p>
            <a:pPr marL="0" indent="0">
              <a:buNone/>
            </a:pPr>
            <a:endParaRPr lang="en-US" dirty="0"/>
          </a:p>
        </p:txBody>
      </p:sp>
      <p:pic>
        <p:nvPicPr>
          <p:cNvPr id="6" name="Picture 5"/>
          <p:cNvPicPr/>
          <p:nvPr/>
        </p:nvPicPr>
        <p:blipFill>
          <a:blip r:embed="rId3"/>
          <a:stretch>
            <a:fillRect/>
          </a:stretch>
        </p:blipFill>
        <p:spPr>
          <a:xfrm>
            <a:off x="6330244" y="3001902"/>
            <a:ext cx="2181225" cy="2543175"/>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9178536" y="2982754"/>
            <a:ext cx="2075815" cy="3561715"/>
          </a:xfrm>
          <a:prstGeom prst="rect">
            <a:avLst/>
          </a:prstGeom>
        </p:spPr>
      </p:pic>
    </p:spTree>
    <p:extLst>
      <p:ext uri="{BB962C8B-B14F-4D97-AF65-F5344CB8AC3E}">
        <p14:creationId xmlns:p14="http://schemas.microsoft.com/office/powerpoint/2010/main" val="1883963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 pug3, Fit to space, NOTES</a:t>
            </a:r>
          </a:p>
        </p:txBody>
      </p:sp>
      <p:sp>
        <p:nvSpPr>
          <p:cNvPr id="3" name="Content Placeholder 2"/>
          <p:cNvSpPr>
            <a:spLocks noGrp="1"/>
          </p:cNvSpPr>
          <p:nvPr>
            <p:ph sz="half" idx="1"/>
          </p:nvPr>
        </p:nvSpPr>
        <p:spPr/>
        <p:txBody>
          <a:bodyPr/>
          <a:lstStyle/>
          <a:p>
            <a:r>
              <a:rPr lang="en-US" dirty="0"/>
              <a:t>Make best use of space U have.</a:t>
            </a:r>
          </a:p>
          <a:p>
            <a:r>
              <a:rPr lang="en-US" dirty="0"/>
              <a:t>If know how will be viewed, design in mind.</a:t>
            </a:r>
          </a:p>
          <a:p>
            <a:r>
              <a:rPr lang="en-US" dirty="0"/>
              <a:t>Reduce empty space to fill canvas</a:t>
            </a:r>
          </a:p>
          <a:p>
            <a:r>
              <a:rPr lang="en-US" dirty="0"/>
              <a:t>Try to </a:t>
            </a:r>
            <a:r>
              <a:rPr lang="en-US" dirty="0" err="1"/>
              <a:t>elim</a:t>
            </a:r>
            <a:r>
              <a:rPr lang="en-US" dirty="0"/>
              <a:t> scrollbars on </a:t>
            </a:r>
            <a:r>
              <a:rPr lang="en-US" dirty="0" err="1"/>
              <a:t>vizs</a:t>
            </a:r>
            <a:endParaRPr lang="en-US" dirty="0"/>
          </a:p>
          <a:p>
            <a:r>
              <a:rPr lang="en-US" dirty="0"/>
              <a:t>Fill space w/o seeming cramped</a:t>
            </a:r>
          </a:p>
        </p:txBody>
      </p:sp>
      <p:sp>
        <p:nvSpPr>
          <p:cNvPr id="4" name="Content Placeholder 3"/>
          <p:cNvSpPr>
            <a:spLocks noGrp="1"/>
          </p:cNvSpPr>
          <p:nvPr>
            <p:ph sz="half" idx="2"/>
          </p:nvPr>
        </p:nvSpPr>
        <p:spPr/>
        <p:txBody>
          <a:bodyPr/>
          <a:lstStyle/>
          <a:p>
            <a:r>
              <a:rPr lang="en-US" dirty="0"/>
              <a:t>DEMO </a:t>
            </a:r>
            <a:r>
              <a:rPr lang="en-US" b="1" dirty="0"/>
              <a:t>Page Size </a:t>
            </a:r>
            <a:r>
              <a:rPr lang="en-US" dirty="0"/>
              <a:t>tab (</a:t>
            </a:r>
            <a:r>
              <a:rPr lang="en-US" dirty="0"/>
              <a:t>Page2s</a:t>
            </a:r>
            <a:r>
              <a:rPr lang="en-US" dirty="0"/>
              <a:t>)</a:t>
            </a:r>
          </a:p>
          <a:p>
            <a:r>
              <a:rPr lang="en-US" dirty="0"/>
              <a:t>DEMO removing scrollbars</a:t>
            </a:r>
          </a:p>
        </p:txBody>
      </p:sp>
    </p:spTree>
    <p:extLst>
      <p:ext uri="{BB962C8B-B14F-4D97-AF65-F5344CB8AC3E}">
        <p14:creationId xmlns:p14="http://schemas.microsoft.com/office/powerpoint/2010/main" val="357547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PUG2-Page 2s, Fit to space &gt; Adjust page size, NOTES</a:t>
            </a:r>
          </a:p>
        </p:txBody>
      </p:sp>
      <p:sp>
        <p:nvSpPr>
          <p:cNvPr id="3" name="Content Placeholder 2"/>
          <p:cNvSpPr>
            <a:spLocks noGrp="1"/>
          </p:cNvSpPr>
          <p:nvPr>
            <p:ph sz="half" idx="1"/>
          </p:nvPr>
        </p:nvSpPr>
        <p:spPr/>
        <p:txBody>
          <a:bodyPr/>
          <a:lstStyle/>
          <a:p>
            <a:pPr marL="0" indent="0">
              <a:buNone/>
            </a:pPr>
            <a:r>
              <a:rPr lang="en-US" dirty="0"/>
              <a:t>How-to</a:t>
            </a:r>
          </a:p>
          <a:p>
            <a:pPr marL="514350" indent="-514350">
              <a:buFont typeface="+mj-lt"/>
              <a:buAutoNum type="arabicPeriod"/>
            </a:pPr>
            <a:r>
              <a:rPr lang="en-US" dirty="0"/>
              <a:t>Cramped. Format&gt;Page size&gt; height 900.</a:t>
            </a:r>
          </a:p>
          <a:p>
            <a:pPr marL="514350" indent="-514350">
              <a:buFont typeface="+mj-lt"/>
              <a:buAutoNum type="arabicPeriod"/>
            </a:pPr>
            <a:endParaRPr lang="en-US" dirty="0"/>
          </a:p>
        </p:txBody>
      </p:sp>
      <p:sp>
        <p:nvSpPr>
          <p:cNvPr id="4" name="Content Placeholder 3"/>
          <p:cNvSpPr>
            <a:spLocks noGrp="1"/>
          </p:cNvSpPr>
          <p:nvPr>
            <p:ph sz="half" idx="2"/>
          </p:nvPr>
        </p:nvSpPr>
        <p:spPr/>
        <p:txBody>
          <a:bodyPr/>
          <a:lstStyle/>
          <a:p>
            <a:r>
              <a:rPr lang="en-US" dirty="0"/>
              <a:t>First change it to 16:9 </a:t>
            </a:r>
          </a:p>
          <a:p>
            <a:r>
              <a:rPr lang="en-US" dirty="0"/>
              <a:t>THEN change 720 &gt; 900</a:t>
            </a:r>
          </a:p>
        </p:txBody>
      </p:sp>
    </p:spTree>
    <p:extLst>
      <p:ext uri="{BB962C8B-B14F-4D97-AF65-F5344CB8AC3E}">
        <p14:creationId xmlns:p14="http://schemas.microsoft.com/office/powerpoint/2010/main" val="3324929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378074"/>
          </a:xfrm>
        </p:spPr>
        <p:txBody>
          <a:bodyPr>
            <a:normAutofit/>
          </a:bodyPr>
          <a:lstStyle/>
          <a:p>
            <a:r>
              <a:rPr lang="en-US" dirty="0"/>
              <a:t>PUG2-pug3, Fit to space &gt; reduce clutter, NOTES</a:t>
            </a:r>
            <a:br>
              <a:rPr lang="en-US" dirty="0"/>
            </a:br>
            <a:r>
              <a:rPr lang="en-US" sz="2200" i="1" dirty="0"/>
              <a:t>"Perfection is achieved, not when there is nothing left to add, but when there is nothing left to remove” – Antoine de Saint-Exupery</a:t>
            </a:r>
            <a:endParaRPr lang="en-US" sz="2200" dirty="0"/>
          </a:p>
        </p:txBody>
      </p:sp>
      <p:sp>
        <p:nvSpPr>
          <p:cNvPr id="3" name="Content Placeholder 2"/>
          <p:cNvSpPr>
            <a:spLocks noGrp="1"/>
          </p:cNvSpPr>
          <p:nvPr>
            <p:ph sz="half" idx="1"/>
          </p:nvPr>
        </p:nvSpPr>
        <p:spPr>
          <a:xfrm>
            <a:off x="838200" y="2743199"/>
            <a:ext cx="5181600" cy="3433763"/>
          </a:xfrm>
        </p:spPr>
        <p:txBody>
          <a:bodyPr/>
          <a:lstStyle/>
          <a:p>
            <a:r>
              <a:rPr lang="en-US" dirty="0"/>
              <a:t>Cluttered hard to u/s at-a-glance. Too overwhelming, reader wont’ even try. </a:t>
            </a:r>
          </a:p>
          <a:p>
            <a:r>
              <a:rPr lang="en-US" dirty="0"/>
              <a:t>Remove bells whistles unnecessary. If doesn’t aid comp or </a:t>
            </a:r>
            <a:r>
              <a:rPr lang="en-US" dirty="0" err="1"/>
              <a:t>nav</a:t>
            </a:r>
            <a:r>
              <a:rPr lang="en-US" dirty="0"/>
              <a:t>, remove it.</a:t>
            </a:r>
          </a:p>
          <a:p>
            <a:r>
              <a:rPr lang="en-US" dirty="0"/>
              <a:t>Will give us more space to apply BP we learned in “alignment”</a:t>
            </a:r>
          </a:p>
        </p:txBody>
      </p:sp>
      <p:sp>
        <p:nvSpPr>
          <p:cNvPr id="4" name="Content Placeholder 3"/>
          <p:cNvSpPr>
            <a:spLocks noGrp="1"/>
          </p:cNvSpPr>
          <p:nvPr>
            <p:ph sz="half" idx="2"/>
          </p:nvPr>
        </p:nvSpPr>
        <p:spPr>
          <a:xfrm>
            <a:off x="6172200" y="2743199"/>
            <a:ext cx="5181600" cy="3433764"/>
          </a:xfrm>
        </p:spPr>
        <p:txBody>
          <a:bodyPr/>
          <a:lstStyle/>
          <a:p>
            <a:pPr marL="0" indent="0">
              <a:buNone/>
            </a:pPr>
            <a:r>
              <a:rPr lang="en-US" dirty="0"/>
              <a:t>How-to</a:t>
            </a:r>
          </a:p>
          <a:p>
            <a:pPr marL="514350" indent="-514350">
              <a:buFont typeface="+mj-lt"/>
              <a:buAutoNum type="arabicPeriod"/>
            </a:pPr>
            <a:r>
              <a:rPr lang="en-US" dirty="0"/>
              <a:t>Remove arrow, </a:t>
            </a:r>
            <a:r>
              <a:rPr lang="en-US" dirty="0" err="1"/>
              <a:t>backg</a:t>
            </a:r>
            <a:r>
              <a:rPr lang="en-US" dirty="0"/>
              <a:t>, textbox, 1 viz (Count host city) to another page</a:t>
            </a:r>
          </a:p>
          <a:p>
            <a:pPr marL="514350" indent="-514350">
              <a:buFont typeface="+mj-lt"/>
              <a:buAutoNum type="arabicPeriod"/>
            </a:pPr>
            <a:r>
              <a:rPr lang="en-US" dirty="0"/>
              <a:t>Lengthen page size to increase </a:t>
            </a:r>
            <a:r>
              <a:rPr lang="en-US" dirty="0" err="1"/>
              <a:t>whitesp</a:t>
            </a:r>
            <a:endParaRPr lang="en-US" dirty="0"/>
          </a:p>
          <a:p>
            <a:pPr marL="514350" indent="-514350">
              <a:buFont typeface="+mj-lt"/>
              <a:buAutoNum type="arabicPeriod"/>
            </a:pPr>
            <a:r>
              <a:rPr lang="en-US" dirty="0"/>
              <a:t>Add shape to group col charts</a:t>
            </a:r>
          </a:p>
        </p:txBody>
      </p:sp>
    </p:spTree>
    <p:extLst>
      <p:ext uri="{BB962C8B-B14F-4D97-AF65-F5344CB8AC3E}">
        <p14:creationId xmlns:p14="http://schemas.microsoft.com/office/powerpoint/2010/main" val="445520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PUG2-pug4, Fit to space &gt; tell story at glance, NOTES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a:t>Overall test: someone w/o prior/new knowledge can grok w/o explanation from anybody</a:t>
            </a:r>
          </a:p>
          <a:p>
            <a:r>
              <a:rPr lang="en-US" dirty="0"/>
              <a:t>Quick glance: quickly see what page is about, what each viz is about</a:t>
            </a:r>
          </a:p>
          <a:p>
            <a:r>
              <a:rPr lang="en-US" dirty="0"/>
              <a:t>Eyes drawn to element you want them to look at first. After that, eyes will move </a:t>
            </a:r>
            <a:r>
              <a:rPr lang="en-US" dirty="0" err="1"/>
              <a:t>LtoR</a:t>
            </a:r>
            <a:r>
              <a:rPr lang="en-US" dirty="0"/>
              <a:t>, </a:t>
            </a:r>
            <a:r>
              <a:rPr lang="en-US" dirty="0" err="1"/>
              <a:t>TtoB</a:t>
            </a:r>
            <a:r>
              <a:rPr lang="en-US" dirty="0"/>
              <a:t>. Change this behavior by adding visual cues like </a:t>
            </a:r>
            <a:r>
              <a:rPr lang="en-US" dirty="0" err="1"/>
              <a:t>textb</a:t>
            </a:r>
            <a:r>
              <a:rPr lang="en-US" dirty="0"/>
              <a:t>, shapes, borders, size, color.</a:t>
            </a:r>
          </a:p>
        </p:txBody>
      </p:sp>
      <p:sp>
        <p:nvSpPr>
          <p:cNvPr id="4" name="Content Placeholder 3"/>
          <p:cNvSpPr>
            <a:spLocks noGrp="1"/>
          </p:cNvSpPr>
          <p:nvPr>
            <p:ph sz="half" idx="2"/>
          </p:nvPr>
        </p:nvSpPr>
        <p:spPr/>
        <p:txBody>
          <a:bodyPr>
            <a:normAutofit fontScale="92500" lnSpcReduction="10000"/>
          </a:bodyPr>
          <a:lstStyle/>
          <a:p>
            <a:pPr marL="0" indent="0">
              <a:buNone/>
            </a:pPr>
            <a:endParaRPr lang="en-US" dirty="0"/>
          </a:p>
        </p:txBody>
      </p:sp>
    </p:spTree>
    <p:extLst>
      <p:ext uri="{BB962C8B-B14F-4D97-AF65-F5344CB8AC3E}">
        <p14:creationId xmlns:p14="http://schemas.microsoft.com/office/powerpoint/2010/main" val="241328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4311" y="643466"/>
            <a:ext cx="10083378" cy="5571067"/>
          </a:xfrm>
          <a:prstGeom prst="rect">
            <a:avLst/>
          </a:prstGeom>
        </p:spPr>
      </p:pic>
    </p:spTree>
    <p:extLst>
      <p:ext uri="{BB962C8B-B14F-4D97-AF65-F5344CB8AC3E}">
        <p14:creationId xmlns:p14="http://schemas.microsoft.com/office/powerpoint/2010/main" val="242110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PUG2-pug4, Fit to space &gt; tell story at glance&gt;text boxes, NOTES</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err="1"/>
              <a:t>SomeT</a:t>
            </a:r>
            <a:r>
              <a:rPr lang="en-US" dirty="0"/>
              <a:t> titles on </a:t>
            </a:r>
            <a:r>
              <a:rPr lang="en-US" dirty="0" err="1"/>
              <a:t>vzs</a:t>
            </a:r>
            <a:r>
              <a:rPr lang="en-US" dirty="0"/>
              <a:t> aren’t enough to tell story.</a:t>
            </a:r>
          </a:p>
          <a:p>
            <a:r>
              <a:rPr lang="en-US" dirty="0" err="1"/>
              <a:t>Textb</a:t>
            </a:r>
            <a:r>
              <a:rPr lang="en-US" dirty="0"/>
              <a:t> can describe page, group of </a:t>
            </a:r>
            <a:r>
              <a:rPr lang="en-US" dirty="0" err="1"/>
              <a:t>vizs</a:t>
            </a:r>
            <a:r>
              <a:rPr lang="en-US" dirty="0"/>
              <a:t>, </a:t>
            </a:r>
            <a:r>
              <a:rPr lang="en-US" dirty="0" err="1"/>
              <a:t>indiv</a:t>
            </a:r>
            <a:r>
              <a:rPr lang="en-US" dirty="0"/>
              <a:t> viz. Explain results, better-define viz/component in viz, </a:t>
            </a:r>
            <a:r>
              <a:rPr lang="en-US" dirty="0" err="1"/>
              <a:t>rela</a:t>
            </a:r>
            <a:r>
              <a:rPr lang="en-US" dirty="0"/>
              <a:t> </a:t>
            </a:r>
            <a:r>
              <a:rPr lang="en-US" dirty="0" err="1"/>
              <a:t>tw</a:t>
            </a:r>
            <a:r>
              <a:rPr lang="en-US" dirty="0"/>
              <a:t> </a:t>
            </a:r>
            <a:r>
              <a:rPr lang="en-US" dirty="0" err="1"/>
              <a:t>vizs</a:t>
            </a:r>
            <a:r>
              <a:rPr lang="en-US" dirty="0"/>
              <a:t>. Draw attention based on diff. criteria called out in </a:t>
            </a:r>
            <a:r>
              <a:rPr lang="en-US" dirty="0" err="1"/>
              <a:t>textb</a:t>
            </a:r>
            <a:r>
              <a:rPr lang="en-US" dirty="0"/>
              <a:t>.</a:t>
            </a:r>
          </a:p>
          <a:p>
            <a:r>
              <a:rPr lang="en-US" dirty="0"/>
              <a:t>Don’t overdo – too much text on page is distracting and detracting. If find </a:t>
            </a:r>
            <a:r>
              <a:rPr lang="en-US" dirty="0" err="1"/>
              <a:t>rpt</a:t>
            </a:r>
            <a:r>
              <a:rPr lang="en-US" dirty="0"/>
              <a:t> requires ton of text to make it u/s-able, start over.  Can you pick a diff viz that tells a better story on its own? Can you tweak </a:t>
            </a:r>
            <a:r>
              <a:rPr lang="en-US" dirty="0" err="1"/>
              <a:t>vizs</a:t>
            </a:r>
            <a:r>
              <a:rPr lang="en-US" dirty="0"/>
              <a:t>’ titles?</a:t>
            </a:r>
          </a:p>
        </p:txBody>
      </p:sp>
      <p:sp>
        <p:nvSpPr>
          <p:cNvPr id="4" name="Content Placeholder 3"/>
          <p:cNvSpPr>
            <a:spLocks noGrp="1"/>
          </p:cNvSpPr>
          <p:nvPr>
            <p:ph sz="half" idx="2"/>
          </p:nvPr>
        </p:nvSpPr>
        <p:spPr/>
        <p:txBody>
          <a:bodyPr>
            <a:normAutofit fontScale="92500" lnSpcReduction="20000"/>
          </a:bodyPr>
          <a:lstStyle/>
          <a:p>
            <a:pPr marL="0" indent="0">
              <a:buNone/>
            </a:pPr>
            <a:r>
              <a:rPr lang="en-US" dirty="0"/>
              <a:t>How-to</a:t>
            </a:r>
          </a:p>
          <a:p>
            <a:pPr marL="514350" indent="-514350">
              <a:buFont typeface="+mj-lt"/>
              <a:buAutoNum type="arabicPeriod"/>
            </a:pPr>
            <a:r>
              <a:rPr lang="en-US" dirty="0"/>
              <a:t>Add text box – I don’t do this in my example. </a:t>
            </a:r>
          </a:p>
          <a:p>
            <a:pPr marL="514350" indent="-514350">
              <a:buFont typeface="+mj-lt"/>
              <a:buAutoNum type="arabicPeriod"/>
            </a:pPr>
            <a:r>
              <a:rPr lang="en-US" dirty="0"/>
              <a:t>Use Page 5.</a:t>
            </a:r>
          </a:p>
          <a:p>
            <a:endParaRPr lang="en-US" dirty="0"/>
          </a:p>
        </p:txBody>
      </p:sp>
    </p:spTree>
    <p:extLst>
      <p:ext uri="{BB962C8B-B14F-4D97-AF65-F5344CB8AC3E}">
        <p14:creationId xmlns:p14="http://schemas.microsoft.com/office/powerpoint/2010/main" val="3337155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PUG2-pug4, Fit to space &gt; tell story at glance&gt;text, NOTES</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a:t>Create text </a:t>
            </a:r>
            <a:r>
              <a:rPr lang="en-US" dirty="0" err="1"/>
              <a:t>styleguide</a:t>
            </a:r>
            <a:r>
              <a:rPr lang="en-US" dirty="0"/>
              <a:t> and apply to all pages of report. Pick few font faces, sizes, colors.</a:t>
            </a:r>
          </a:p>
          <a:p>
            <a:r>
              <a:rPr lang="en-US" dirty="0"/>
              <a:t>Apply to not only textual elements but also font choices within your </a:t>
            </a:r>
            <a:r>
              <a:rPr lang="en-US" dirty="0" err="1"/>
              <a:t>vizs</a:t>
            </a:r>
            <a:r>
              <a:rPr lang="en-US" dirty="0"/>
              <a:t>.</a:t>
            </a:r>
          </a:p>
          <a:p>
            <a:r>
              <a:rPr lang="en-US" dirty="0"/>
              <a:t>Set rules for using bold, italics, increased font size, certain colors, etc. </a:t>
            </a:r>
          </a:p>
        </p:txBody>
      </p:sp>
      <p:sp>
        <p:nvSpPr>
          <p:cNvPr id="4" name="Content Placeholder 3"/>
          <p:cNvSpPr>
            <a:spLocks noGrp="1"/>
          </p:cNvSpPr>
          <p:nvPr>
            <p:ph sz="half" idx="2"/>
          </p:nvPr>
        </p:nvSpPr>
        <p:spPr/>
        <p:txBody>
          <a:bodyPr>
            <a:normAutofit fontScale="92500" lnSpcReduction="20000"/>
          </a:bodyPr>
          <a:lstStyle/>
          <a:p>
            <a:pPr marL="0" indent="0">
              <a:buNone/>
            </a:pPr>
            <a:r>
              <a:rPr lang="en-US" dirty="0"/>
              <a:t>How-to</a:t>
            </a:r>
          </a:p>
          <a:p>
            <a:pPr marL="514350" indent="-514350">
              <a:buFont typeface="+mj-lt"/>
              <a:buAutoNum type="arabicPeriod"/>
            </a:pPr>
            <a:r>
              <a:rPr lang="en-US" dirty="0"/>
              <a:t>Title, Sego Bold 28.</a:t>
            </a:r>
          </a:p>
          <a:p>
            <a:pPr marL="514350" indent="-514350">
              <a:buFont typeface="+mj-lt"/>
              <a:buAutoNum type="arabicPeriod"/>
            </a:pPr>
            <a:r>
              <a:rPr lang="en-US" dirty="0"/>
              <a:t>Remove </a:t>
            </a:r>
            <a:r>
              <a:rPr lang="en-US" dirty="0" err="1"/>
              <a:t>backg</a:t>
            </a:r>
            <a:endParaRPr lang="en-US" dirty="0"/>
          </a:p>
          <a:p>
            <a:pPr marL="514350" indent="-514350">
              <a:buFont typeface="+mj-lt"/>
              <a:buAutoNum type="arabicPeriod"/>
            </a:pPr>
            <a:r>
              <a:rPr lang="en-US" dirty="0"/>
              <a:t>Titles, labels, legends to black</a:t>
            </a:r>
          </a:p>
          <a:p>
            <a:pPr marL="514350" indent="-514350">
              <a:buFont typeface="+mj-lt"/>
              <a:buAutoNum type="arabicPeriod"/>
            </a:pPr>
            <a:r>
              <a:rPr lang="en-US" dirty="0"/>
              <a:t>Cards: Cat label off, title on 12p black centered</a:t>
            </a:r>
          </a:p>
          <a:p>
            <a:pPr marL="514350" indent="-514350">
              <a:buFont typeface="+mj-lt"/>
              <a:buAutoNum type="arabicPeriod"/>
            </a:pPr>
            <a:r>
              <a:rPr lang="en-US" dirty="0"/>
              <a:t>Viz titles: if On, 12p left-align</a:t>
            </a:r>
          </a:p>
          <a:p>
            <a:pPr marL="514350" indent="-514350">
              <a:buFont typeface="+mj-lt"/>
              <a:buAutoNum type="arabicPeriod"/>
            </a:pPr>
            <a:r>
              <a:rPr lang="en-US" dirty="0"/>
              <a:t>Slicers: Header off, Title on. Items &gt;text grey 10p</a:t>
            </a:r>
          </a:p>
          <a:p>
            <a:pPr marL="514350" indent="-514350">
              <a:buFont typeface="+mj-lt"/>
              <a:buAutoNum type="arabicPeriod"/>
            </a:pPr>
            <a:r>
              <a:rPr lang="en-US" dirty="0"/>
              <a:t>Scatter, Col: black font axes and axes titles, if used. </a:t>
            </a:r>
          </a:p>
        </p:txBody>
      </p:sp>
    </p:spTree>
    <p:extLst>
      <p:ext uri="{BB962C8B-B14F-4D97-AF65-F5344CB8AC3E}">
        <p14:creationId xmlns:p14="http://schemas.microsoft.com/office/powerpoint/2010/main" val="3080404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PUG2-pug4, Fit to space &gt; tell story at glance&gt;shapes, NOTES</a:t>
            </a:r>
            <a:endParaRPr lang="en-US" dirty="0"/>
          </a:p>
        </p:txBody>
      </p:sp>
      <p:sp>
        <p:nvSpPr>
          <p:cNvPr id="3" name="Content Placeholder 2"/>
          <p:cNvSpPr>
            <a:spLocks noGrp="1"/>
          </p:cNvSpPr>
          <p:nvPr>
            <p:ph sz="half" idx="1"/>
          </p:nvPr>
        </p:nvSpPr>
        <p:spPr/>
        <p:txBody>
          <a:bodyPr/>
          <a:lstStyle/>
          <a:p>
            <a:r>
              <a:rPr lang="en-US" dirty="0"/>
              <a:t>Can aid </a:t>
            </a:r>
            <a:r>
              <a:rPr lang="en-US" dirty="0" err="1"/>
              <a:t>nav</a:t>
            </a:r>
            <a:r>
              <a:rPr lang="en-US" dirty="0"/>
              <a:t> and comprehension.</a:t>
            </a:r>
          </a:p>
          <a:p>
            <a:r>
              <a:rPr lang="en-US" dirty="0"/>
              <a:t>Group related info together, </a:t>
            </a:r>
            <a:r>
              <a:rPr lang="en-US" dirty="0" err="1"/>
              <a:t>hilite</a:t>
            </a:r>
            <a:r>
              <a:rPr lang="en-US" dirty="0"/>
              <a:t> important, arrows to direct the eye. </a:t>
            </a:r>
          </a:p>
          <a:p>
            <a:r>
              <a:rPr lang="en-US" dirty="0"/>
              <a:t>Help readers u/s where to start and how to interpret report. (in design terms, referred to as “contrast”)</a:t>
            </a:r>
          </a:p>
        </p:txBody>
      </p:sp>
      <p:sp>
        <p:nvSpPr>
          <p:cNvPr id="4" name="Content Placeholder 3"/>
          <p:cNvSpPr>
            <a:spLocks noGrp="1"/>
          </p:cNvSpPr>
          <p:nvPr>
            <p:ph sz="half" idx="2"/>
          </p:nvPr>
        </p:nvSpPr>
        <p:spPr/>
        <p:txBody>
          <a:bodyPr/>
          <a:lstStyle/>
          <a:p>
            <a:pPr marL="0" indent="0">
              <a:buNone/>
            </a:pPr>
            <a:r>
              <a:rPr lang="en-US" dirty="0"/>
              <a:t>How-to</a:t>
            </a:r>
          </a:p>
          <a:p>
            <a:pPr marL="0" indent="0">
              <a:buNone/>
            </a:pPr>
            <a:r>
              <a:rPr lang="en-US" dirty="0"/>
              <a:t>Didn’t do this to my example, show and then remove.</a:t>
            </a:r>
          </a:p>
          <a:p>
            <a:pPr marL="514350" indent="-514350">
              <a:buFont typeface="+mj-lt"/>
              <a:buAutoNum type="arabicPeriod"/>
            </a:pPr>
            <a:r>
              <a:rPr lang="en-US" dirty="0"/>
              <a:t>Add shape – added to pug2 (box, 2 lines)</a:t>
            </a:r>
          </a:p>
          <a:p>
            <a:pPr marL="514350" indent="-514350">
              <a:buFont typeface="+mj-lt"/>
              <a:buAutoNum type="arabicPeriod"/>
            </a:pPr>
            <a:r>
              <a:rPr lang="en-US" dirty="0"/>
              <a:t>Add arrow</a:t>
            </a:r>
          </a:p>
        </p:txBody>
      </p:sp>
    </p:spTree>
    <p:extLst>
      <p:ext uri="{BB962C8B-B14F-4D97-AF65-F5344CB8AC3E}">
        <p14:creationId xmlns:p14="http://schemas.microsoft.com/office/powerpoint/2010/main" val="3178096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PUG2-pug4, Fit to space &gt; tell story at glance&gt;color, NOTES</a:t>
            </a:r>
            <a:endParaRPr lang="en-US" dirty="0"/>
          </a:p>
        </p:txBody>
      </p:sp>
      <p:sp>
        <p:nvSpPr>
          <p:cNvPr id="3" name="Content Placeholder 2"/>
          <p:cNvSpPr>
            <a:spLocks noGrp="1"/>
          </p:cNvSpPr>
          <p:nvPr>
            <p:ph sz="half" idx="1"/>
          </p:nvPr>
        </p:nvSpPr>
        <p:spPr/>
        <p:txBody>
          <a:bodyPr/>
          <a:lstStyle/>
          <a:p>
            <a:r>
              <a:rPr lang="en-US" dirty="0"/>
              <a:t>Use color for consistency </a:t>
            </a:r>
          </a:p>
          <a:p>
            <a:r>
              <a:rPr lang="en-US" dirty="0"/>
              <a:t>Deliberate in selection of color so doesn’t detract from </a:t>
            </a:r>
            <a:r>
              <a:rPr lang="en-US" dirty="0" err="1"/>
              <a:t>groking</a:t>
            </a:r>
            <a:endParaRPr lang="en-US" dirty="0"/>
          </a:p>
          <a:p>
            <a:r>
              <a:rPr lang="en-US" dirty="0"/>
              <a:t>Too many bright barrages</a:t>
            </a:r>
          </a:p>
        </p:txBody>
      </p:sp>
      <p:sp>
        <p:nvSpPr>
          <p:cNvPr id="4" name="Content Placeholder 3"/>
          <p:cNvSpPr>
            <a:spLocks noGrp="1"/>
          </p:cNvSpPr>
          <p:nvPr>
            <p:ph sz="half" idx="2"/>
          </p:nvPr>
        </p:nvSpPr>
        <p:spPr/>
        <p:txBody>
          <a:bodyPr/>
          <a:lstStyle/>
          <a:p>
            <a:pPr marL="0" indent="0">
              <a:buNone/>
            </a:pPr>
            <a:r>
              <a:rPr lang="en-US" dirty="0"/>
              <a:t>Backgrounds</a:t>
            </a:r>
          </a:p>
          <a:p>
            <a:r>
              <a:rPr lang="en-US" dirty="0"/>
              <a:t>Don’t overshadow report, clash, hurt eyes</a:t>
            </a:r>
          </a:p>
          <a:p>
            <a:r>
              <a:rPr lang="en-US" dirty="0"/>
              <a:t>Watch out for inherent meaning</a:t>
            </a:r>
          </a:p>
          <a:p>
            <a:r>
              <a:rPr lang="en-US" dirty="0"/>
              <a:t>Not creating work of art, but functional report. </a:t>
            </a:r>
          </a:p>
          <a:p>
            <a:endParaRPr lang="en-US" dirty="0"/>
          </a:p>
        </p:txBody>
      </p:sp>
    </p:spTree>
    <p:extLst>
      <p:ext uri="{BB962C8B-B14F-4D97-AF65-F5344CB8AC3E}">
        <p14:creationId xmlns:p14="http://schemas.microsoft.com/office/powerpoint/2010/main" val="1113908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PUG2-pug5, Fit to space &gt; tell story at glance&gt;color, NOTES</a:t>
            </a:r>
            <a:endParaRPr lang="en-US" dirty="0"/>
          </a:p>
        </p:txBody>
      </p:sp>
      <p:sp>
        <p:nvSpPr>
          <p:cNvPr id="3" name="Content Placeholder 2"/>
          <p:cNvSpPr>
            <a:spLocks noGrp="1"/>
          </p:cNvSpPr>
          <p:nvPr>
            <p:ph sz="half" idx="1"/>
          </p:nvPr>
        </p:nvSpPr>
        <p:spPr/>
        <p:txBody>
          <a:bodyPr>
            <a:normAutofit fontScale="77500" lnSpcReduction="20000"/>
          </a:bodyPr>
          <a:lstStyle/>
          <a:p>
            <a:pPr marL="0" indent="0">
              <a:buNone/>
            </a:pPr>
            <a:r>
              <a:rPr lang="en-US" dirty="0"/>
              <a:t>How-to</a:t>
            </a:r>
          </a:p>
          <a:p>
            <a:pPr marL="514350" indent="-514350">
              <a:buFont typeface="+mj-lt"/>
              <a:buAutoNum type="arabicPeriod"/>
            </a:pPr>
            <a:r>
              <a:rPr lang="en-US" dirty="0"/>
              <a:t>Change </a:t>
            </a:r>
            <a:r>
              <a:rPr lang="en-US" dirty="0" err="1"/>
              <a:t>backg</a:t>
            </a:r>
            <a:r>
              <a:rPr lang="en-US" dirty="0"/>
              <a:t> to black. </a:t>
            </a:r>
          </a:p>
          <a:p>
            <a:pPr marL="514350" indent="-514350">
              <a:buFont typeface="+mj-lt"/>
              <a:buAutoNum type="arabicPeriod"/>
            </a:pPr>
            <a:r>
              <a:rPr lang="en-US" dirty="0"/>
              <a:t>Page title: Fix since it too was black – change to text box title.  Select </a:t>
            </a:r>
            <a:r>
              <a:rPr lang="en-US" dirty="0" err="1"/>
              <a:t>textb</a:t>
            </a:r>
            <a:r>
              <a:rPr lang="en-US" dirty="0"/>
              <a:t>, erase text, Viz&gt;Title&gt;On. Title&gt;Title text&gt;Summer Olympic Games. Font color white. </a:t>
            </a:r>
          </a:p>
          <a:p>
            <a:pPr marL="514350" indent="-514350">
              <a:buFont typeface="+mj-lt"/>
              <a:buAutoNum type="arabicPeriod"/>
            </a:pPr>
            <a:r>
              <a:rPr lang="en-US" dirty="0"/>
              <a:t>Card: </a:t>
            </a:r>
            <a:r>
              <a:rPr lang="en-US" dirty="0" err="1"/>
              <a:t>Backg</a:t>
            </a:r>
            <a:r>
              <a:rPr lang="en-US" dirty="0"/>
              <a:t> On, white, </a:t>
            </a:r>
            <a:r>
              <a:rPr lang="en-US" dirty="0" err="1"/>
              <a:t>transp</a:t>
            </a:r>
            <a:r>
              <a:rPr lang="en-US" dirty="0"/>
              <a:t> 0%. Title on, font white, </a:t>
            </a:r>
            <a:r>
              <a:rPr lang="en-US" dirty="0" err="1"/>
              <a:t>backg</a:t>
            </a:r>
            <a:r>
              <a:rPr lang="en-US" dirty="0"/>
              <a:t> black.</a:t>
            </a:r>
          </a:p>
          <a:p>
            <a:pPr marL="514350" indent="-514350">
              <a:buFont typeface="+mj-lt"/>
              <a:buAutoNum type="arabicPeriod"/>
            </a:pPr>
            <a:r>
              <a:rPr lang="en-US" dirty="0"/>
              <a:t>Slicers: make formatting same. </a:t>
            </a:r>
            <a:r>
              <a:rPr lang="en-US" dirty="0" err="1"/>
              <a:t>Backg</a:t>
            </a:r>
            <a:r>
              <a:rPr lang="en-US" dirty="0"/>
              <a:t> aqua – good choice because part of the page’s color palette, see it in map, </a:t>
            </a:r>
            <a:r>
              <a:rPr lang="en-US" dirty="0" err="1"/>
              <a:t>areamap</a:t>
            </a:r>
            <a:r>
              <a:rPr lang="en-US" dirty="0"/>
              <a:t>, col chart. Add thin white border. Items color to white. Title &gt; Font color&gt; white. Add black </a:t>
            </a:r>
            <a:r>
              <a:rPr lang="en-US" dirty="0" err="1"/>
              <a:t>backg</a:t>
            </a:r>
            <a:r>
              <a:rPr lang="en-US" dirty="0"/>
              <a:t>.</a:t>
            </a:r>
          </a:p>
        </p:txBody>
      </p:sp>
      <p:sp>
        <p:nvSpPr>
          <p:cNvPr id="4" name="Content Placeholder 3"/>
          <p:cNvSpPr>
            <a:spLocks noGrp="1"/>
          </p:cNvSpPr>
          <p:nvPr>
            <p:ph sz="half" idx="2"/>
          </p:nvPr>
        </p:nvSpPr>
        <p:spPr/>
        <p:txBody>
          <a:bodyPr>
            <a:normAutofit fontScale="77500" lnSpcReduction="20000"/>
          </a:bodyPr>
          <a:lstStyle/>
          <a:p>
            <a:pPr marL="514350" indent="-514350">
              <a:buFont typeface="+mj-lt"/>
              <a:buAutoNum type="arabicPeriod" startAt="5"/>
            </a:pPr>
            <a:r>
              <a:rPr lang="en-US" dirty="0"/>
              <a:t>Rectangle shape: was black so now invisible. Select shape&gt;format&gt;</a:t>
            </a:r>
            <a:r>
              <a:rPr lang="en-US" dirty="0" err="1"/>
              <a:t>backg</a:t>
            </a:r>
            <a:r>
              <a:rPr lang="en-US" dirty="0"/>
              <a:t> ON.</a:t>
            </a:r>
          </a:p>
          <a:p>
            <a:pPr marL="514350" indent="-514350">
              <a:buFont typeface="+mj-lt"/>
              <a:buAutoNum type="arabicPeriod" startAt="5"/>
            </a:pPr>
            <a:r>
              <a:rPr lang="en-US" dirty="0"/>
              <a:t>Col, bubble, map, </a:t>
            </a:r>
            <a:r>
              <a:rPr lang="en-US" dirty="0" err="1"/>
              <a:t>areamap</a:t>
            </a:r>
            <a:r>
              <a:rPr lang="en-US" dirty="0"/>
              <a:t>: add white </a:t>
            </a:r>
            <a:r>
              <a:rPr lang="en-US" dirty="0" err="1"/>
              <a:t>backg</a:t>
            </a:r>
            <a:r>
              <a:rPr lang="en-US" dirty="0"/>
              <a:t>. Format&gt;Line&gt;Line color&gt; white with weight&gt;3.</a:t>
            </a:r>
          </a:p>
          <a:p>
            <a:pPr marL="514350" indent="-514350">
              <a:buFont typeface="+mj-lt"/>
              <a:buAutoNum type="arabicPeriod" startAt="5"/>
            </a:pPr>
            <a:endParaRPr lang="en-US" dirty="0"/>
          </a:p>
        </p:txBody>
      </p:sp>
    </p:spTree>
    <p:extLst>
      <p:ext uri="{BB962C8B-B14F-4D97-AF65-F5344CB8AC3E}">
        <p14:creationId xmlns:p14="http://schemas.microsoft.com/office/powerpoint/2010/main" val="3461382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PUG2-pug5, Aesthetics, NOTES</a:t>
            </a:r>
            <a:endParaRPr lang="en-US" dirty="0"/>
          </a:p>
        </p:txBody>
      </p:sp>
      <p:sp>
        <p:nvSpPr>
          <p:cNvPr id="3" name="Content Placeholder 2"/>
          <p:cNvSpPr>
            <a:spLocks noGrp="1"/>
          </p:cNvSpPr>
          <p:nvPr>
            <p:ph sz="half" idx="1"/>
          </p:nvPr>
        </p:nvSpPr>
        <p:spPr/>
        <p:txBody>
          <a:bodyPr/>
          <a:lstStyle/>
          <a:p>
            <a:r>
              <a:rPr lang="en-US" dirty="0"/>
              <a:t>Much of this covered already. Just few more BPs re: overall appearance of report.</a:t>
            </a:r>
          </a:p>
          <a:p>
            <a:r>
              <a:rPr lang="en-US" dirty="0"/>
              <a:t>Function is to meet biz need, not be pretty. But some level of beauty required, </a:t>
            </a:r>
            <a:r>
              <a:rPr lang="en-US" dirty="0" err="1"/>
              <a:t>esp</a:t>
            </a:r>
            <a:r>
              <a:rPr lang="en-US" dirty="0"/>
              <a:t> when comes to 1</a:t>
            </a:r>
            <a:r>
              <a:rPr lang="en-US" baseline="30000" dirty="0"/>
              <a:t>st</a:t>
            </a:r>
            <a:r>
              <a:rPr lang="en-US" dirty="0"/>
              <a:t> imps.</a:t>
            </a:r>
          </a:p>
          <a:p>
            <a:r>
              <a:rPr lang="en-US" dirty="0"/>
              <a:t>If page looks </a:t>
            </a:r>
            <a:r>
              <a:rPr lang="en-US" dirty="0" err="1"/>
              <a:t>disorg</a:t>
            </a:r>
            <a:r>
              <a:rPr lang="en-US" dirty="0"/>
              <a:t>, confusing, </a:t>
            </a:r>
            <a:r>
              <a:rPr lang="en-US" dirty="0" err="1"/>
              <a:t>unprof</a:t>
            </a:r>
            <a:r>
              <a:rPr lang="en-US" dirty="0"/>
              <a:t>… reader may never discover powerful story it tells</a:t>
            </a:r>
          </a:p>
          <a:p>
            <a:endParaRPr lang="en-US" dirty="0"/>
          </a:p>
        </p:txBody>
      </p:sp>
      <p:sp>
        <p:nvSpPr>
          <p:cNvPr id="4" name="Content Placeholder 3"/>
          <p:cNvSpPr>
            <a:spLocks noGrp="1"/>
          </p:cNvSpPr>
          <p:nvPr>
            <p:ph sz="half" idx="2"/>
          </p:nvPr>
        </p:nvSpPr>
        <p:spPr/>
        <p:txBody>
          <a:bodyPr/>
          <a:lstStyle/>
          <a:p>
            <a:pPr marL="0" indent="0">
              <a:buNone/>
            </a:pPr>
            <a:r>
              <a:rPr lang="en-US" dirty="0"/>
              <a:t>Concentrate on:</a:t>
            </a:r>
          </a:p>
          <a:p>
            <a:r>
              <a:rPr lang="en-US" dirty="0"/>
              <a:t>Creating common theme or look, and apply to all pages</a:t>
            </a:r>
          </a:p>
          <a:p>
            <a:r>
              <a:rPr lang="en-US" dirty="0"/>
              <a:t>Using standalone </a:t>
            </a:r>
            <a:r>
              <a:rPr lang="en-US" dirty="0" err="1"/>
              <a:t>imgs</a:t>
            </a:r>
            <a:r>
              <a:rPr lang="en-US" dirty="0"/>
              <a:t> and other graphics to support and not distract from the real story</a:t>
            </a:r>
          </a:p>
          <a:p>
            <a:r>
              <a:rPr lang="en-US" dirty="0"/>
              <a:t>Applying all the bps learned so far</a:t>
            </a:r>
          </a:p>
          <a:p>
            <a:endParaRPr lang="en-US" dirty="0"/>
          </a:p>
        </p:txBody>
      </p:sp>
    </p:spTree>
    <p:extLst>
      <p:ext uri="{BB962C8B-B14F-4D97-AF65-F5344CB8AC3E}">
        <p14:creationId xmlns:p14="http://schemas.microsoft.com/office/powerpoint/2010/main" val="898161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design best practices</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714476" y="4584888"/>
            <a:ext cx="2085714" cy="1504762"/>
          </a:xfrm>
          <a:prstGeom prst="rect">
            <a:avLst/>
          </a:prstGeom>
        </p:spPr>
      </p:pic>
    </p:spTree>
    <p:extLst>
      <p:ext uri="{BB962C8B-B14F-4D97-AF65-F5344CB8AC3E}">
        <p14:creationId xmlns:p14="http://schemas.microsoft.com/office/powerpoint/2010/main" val="2493850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the right visual</a:t>
            </a:r>
          </a:p>
        </p:txBody>
      </p:sp>
      <p:sp>
        <p:nvSpPr>
          <p:cNvPr id="3" name="Content Placeholder 2"/>
          <p:cNvSpPr>
            <a:spLocks noGrp="1"/>
          </p:cNvSpPr>
          <p:nvPr>
            <p:ph idx="1"/>
          </p:nvPr>
        </p:nvSpPr>
        <p:spPr/>
        <p:txBody>
          <a:bodyPr/>
          <a:lstStyle/>
          <a:p>
            <a:r>
              <a:rPr lang="en-US" dirty="0"/>
              <a:t>What story am I trying to tell with this visual?</a:t>
            </a:r>
          </a:p>
          <a:p>
            <a:r>
              <a:rPr lang="en-US" dirty="0"/>
              <a:t>Which visual will tell the story best?</a:t>
            </a:r>
          </a:p>
          <a:p>
            <a:r>
              <a:rPr lang="en-US" dirty="0"/>
              <a:t>Categorical (dimensions) vs quantitative (measures, metrics)</a:t>
            </a:r>
          </a:p>
          <a:p>
            <a:pPr lvl="1"/>
            <a:r>
              <a:rPr lang="en-US" dirty="0"/>
              <a:t>Categorical can be classified, represent different subsets of data</a:t>
            </a:r>
          </a:p>
          <a:p>
            <a:pPr lvl="1"/>
            <a:r>
              <a:rPr lang="en-US" dirty="0"/>
              <a:t>Quantitative is typically numeric, is countable and measurable</a:t>
            </a:r>
          </a:p>
          <a:p>
            <a:r>
              <a:rPr lang="en-US" dirty="0"/>
              <a:t>Avoid scrolling</a:t>
            </a:r>
          </a:p>
          <a:p>
            <a:r>
              <a:rPr lang="en-US" dirty="0"/>
              <a:t>Your visual may still need help</a:t>
            </a:r>
          </a:p>
        </p:txBody>
      </p:sp>
    </p:spTree>
    <p:extLst>
      <p:ext uri="{BB962C8B-B14F-4D97-AF65-F5344CB8AC3E}">
        <p14:creationId xmlns:p14="http://schemas.microsoft.com/office/powerpoint/2010/main" val="4107603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466641" y="643467"/>
            <a:ext cx="7251364" cy="5565422"/>
          </a:xfrm>
          <a:prstGeom prst="rect">
            <a:avLst/>
          </a:prstGeom>
        </p:spPr>
      </p:pic>
    </p:spTree>
    <p:extLst>
      <p:ext uri="{BB962C8B-B14F-4D97-AF65-F5344CB8AC3E}">
        <p14:creationId xmlns:p14="http://schemas.microsoft.com/office/powerpoint/2010/main" val="1713321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the right measure</a:t>
            </a:r>
          </a:p>
        </p:txBody>
      </p:sp>
      <p:sp>
        <p:nvSpPr>
          <p:cNvPr id="3" name="Content Placeholder 2"/>
          <p:cNvSpPr>
            <a:spLocks noGrp="1"/>
          </p:cNvSpPr>
          <p:nvPr>
            <p:ph idx="1"/>
          </p:nvPr>
        </p:nvSpPr>
        <p:spPr/>
        <p:txBody>
          <a:bodyPr/>
          <a:lstStyle/>
          <a:p>
            <a:r>
              <a:rPr lang="en-US" dirty="0"/>
              <a:t>Is the story your visual telling compelling? Does it matter?</a:t>
            </a:r>
          </a:p>
          <a:p>
            <a:r>
              <a:rPr lang="en-US" dirty="0"/>
              <a:t>What is the best way to measure/show this piece of the story?  </a:t>
            </a:r>
          </a:p>
          <a:p>
            <a:endParaRPr lang="en-US" dirty="0"/>
          </a:p>
        </p:txBody>
      </p:sp>
    </p:spTree>
    <p:extLst>
      <p:ext uri="{BB962C8B-B14F-4D97-AF65-F5344CB8AC3E}">
        <p14:creationId xmlns:p14="http://schemas.microsoft.com/office/powerpoint/2010/main" val="360837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solidFill>
              <a:srgbClr val="8ED2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t="5394" r="1" b="1"/>
          <a:stretch/>
        </p:blipFill>
        <p:spPr>
          <a:xfrm>
            <a:off x="643467" y="643467"/>
            <a:ext cx="10905066" cy="5571066"/>
          </a:xfrm>
          <a:prstGeom prst="rect">
            <a:avLst/>
          </a:prstGeom>
        </p:spPr>
      </p:pic>
    </p:spTree>
    <p:extLst>
      <p:ext uri="{BB962C8B-B14F-4D97-AF65-F5344CB8AC3E}">
        <p14:creationId xmlns:p14="http://schemas.microsoft.com/office/powerpoint/2010/main" val="1334222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Distorting reality erodes trust</a:t>
            </a:r>
          </a:p>
        </p:txBody>
      </p:sp>
      <p:sp>
        <p:nvSpPr>
          <p:cNvPr id="3" name="Content Placeholder 2"/>
          <p:cNvSpPr>
            <a:spLocks noGrp="1"/>
          </p:cNvSpPr>
          <p:nvPr>
            <p:ph idx="1"/>
          </p:nvPr>
        </p:nvSpPr>
        <p:spPr/>
        <p:txBody>
          <a:bodyPr/>
          <a:lstStyle/>
          <a:p>
            <a:r>
              <a:rPr lang="en-US" dirty="0"/>
              <a:t>Avoid temptation to MAKE your visual tell a particular story. Customers will see through it – and be disappointed in you/company.</a:t>
            </a:r>
          </a:p>
          <a:p>
            <a:r>
              <a:rPr lang="en-US" dirty="0"/>
              <a:t>Don’t make claims (in titles, headings, </a:t>
            </a:r>
            <a:r>
              <a:rPr lang="en-US" dirty="0" err="1"/>
              <a:t>pagenames</a:t>
            </a:r>
            <a:r>
              <a:rPr lang="en-US" dirty="0"/>
              <a:t>) that are not supported by the visual(s)</a:t>
            </a:r>
          </a:p>
          <a:p>
            <a:r>
              <a:rPr lang="en-US" dirty="0"/>
              <a:t>Here are some fun examples…</a:t>
            </a:r>
          </a:p>
          <a:p>
            <a:endParaRPr lang="en-US" dirty="0"/>
          </a:p>
        </p:txBody>
      </p:sp>
    </p:spTree>
    <p:extLst>
      <p:ext uri="{BB962C8B-B14F-4D97-AF65-F5344CB8AC3E}">
        <p14:creationId xmlns:p14="http://schemas.microsoft.com/office/powerpoint/2010/main" val="1365313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148433" y="1450939"/>
            <a:ext cx="3437890" cy="2894965"/>
          </a:xfrm>
          <a:prstGeom prst="rect">
            <a:avLst/>
          </a:prstGeom>
          <a:ln w="76200">
            <a:solidFill>
              <a:srgbClr val="FF0000"/>
            </a:solidFill>
          </a:ln>
        </p:spPr>
      </p:pic>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6436397" y="1450939"/>
            <a:ext cx="3428365" cy="2914015"/>
          </a:xfrm>
          <a:prstGeom prst="rect">
            <a:avLst/>
          </a:prstGeom>
        </p:spPr>
      </p:pic>
    </p:spTree>
    <p:extLst>
      <p:ext uri="{BB962C8B-B14F-4D97-AF65-F5344CB8AC3E}">
        <p14:creationId xmlns:p14="http://schemas.microsoft.com/office/powerpoint/2010/main" val="2988889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9357" y="643466"/>
            <a:ext cx="4373286" cy="5571067"/>
          </a:xfrm>
          <a:prstGeom prst="rect">
            <a:avLst/>
          </a:prstGeom>
        </p:spPr>
      </p:pic>
    </p:spTree>
    <p:extLst>
      <p:ext uri="{BB962C8B-B14F-4D97-AF65-F5344CB8AC3E}">
        <p14:creationId xmlns:p14="http://schemas.microsoft.com/office/powerpoint/2010/main" val="110806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331358" y="643467"/>
            <a:ext cx="5529283" cy="5571066"/>
          </a:xfrm>
          <a:prstGeom prst="rect">
            <a:avLst/>
          </a:prstGeom>
        </p:spPr>
      </p:pic>
    </p:spTree>
    <p:extLst>
      <p:ext uri="{BB962C8B-B14F-4D97-AF65-F5344CB8AC3E}">
        <p14:creationId xmlns:p14="http://schemas.microsoft.com/office/powerpoint/2010/main" val="3412867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2341" y="643466"/>
            <a:ext cx="6207317" cy="5571067"/>
          </a:xfrm>
          <a:prstGeom prst="rect">
            <a:avLst/>
          </a:prstGeom>
        </p:spPr>
      </p:pic>
    </p:spTree>
    <p:extLst>
      <p:ext uri="{BB962C8B-B14F-4D97-AF65-F5344CB8AC3E}">
        <p14:creationId xmlns:p14="http://schemas.microsoft.com/office/powerpoint/2010/main" val="1362258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4" descr="http://files.websitetoolbox.com/12493/2174004"/>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216896" y="643466"/>
            <a:ext cx="575820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623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0978" y="1113977"/>
            <a:ext cx="3800000" cy="4133333"/>
          </a:xfrm>
          <a:prstGeom prst="rect">
            <a:avLst/>
          </a:prstGeom>
          <a:ln w="76200">
            <a:solidFill>
              <a:srgbClr val="FF0000"/>
            </a:solidFill>
          </a:ln>
        </p:spPr>
      </p:pic>
      <p:pic>
        <p:nvPicPr>
          <p:cNvPr id="4" name="Picture 3"/>
          <p:cNvPicPr>
            <a:picLocks noChangeAspect="1"/>
          </p:cNvPicPr>
          <p:nvPr/>
        </p:nvPicPr>
        <p:blipFill>
          <a:blip r:embed="rId3"/>
          <a:stretch>
            <a:fillRect/>
          </a:stretch>
        </p:blipFill>
        <p:spPr>
          <a:xfrm>
            <a:off x="5615441" y="2359870"/>
            <a:ext cx="4438095" cy="2228571"/>
          </a:xfrm>
          <a:prstGeom prst="rect">
            <a:avLst/>
          </a:prstGeom>
        </p:spPr>
      </p:pic>
    </p:spTree>
    <p:extLst>
      <p:ext uri="{BB962C8B-B14F-4D97-AF65-F5344CB8AC3E}">
        <p14:creationId xmlns:p14="http://schemas.microsoft.com/office/powerpoint/2010/main" val="2501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32754" y="643466"/>
            <a:ext cx="4526491" cy="5571067"/>
          </a:xfrm>
          <a:prstGeom prst="rect">
            <a:avLst/>
          </a:prstGeom>
        </p:spPr>
      </p:pic>
    </p:spTree>
    <p:extLst>
      <p:ext uri="{BB962C8B-B14F-4D97-AF65-F5344CB8AC3E}">
        <p14:creationId xmlns:p14="http://schemas.microsoft.com/office/powerpoint/2010/main" val="3440657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18902" y="643466"/>
            <a:ext cx="6554196" cy="5571067"/>
          </a:xfrm>
          <a:prstGeom prst="rect">
            <a:avLst/>
          </a:prstGeom>
        </p:spPr>
      </p:pic>
    </p:spTree>
    <p:extLst>
      <p:ext uri="{BB962C8B-B14F-4D97-AF65-F5344CB8AC3E}">
        <p14:creationId xmlns:p14="http://schemas.microsoft.com/office/powerpoint/2010/main" val="3807579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11" t="13374" r="53937" b="16110"/>
          <a:stretch/>
        </p:blipFill>
        <p:spPr>
          <a:xfrm>
            <a:off x="2280356" y="638424"/>
            <a:ext cx="5215466" cy="5873731"/>
          </a:xfrm>
          <a:prstGeom prst="rect">
            <a:avLst/>
          </a:prstGeom>
        </p:spPr>
      </p:pic>
    </p:spTree>
    <p:extLst>
      <p:ext uri="{BB962C8B-B14F-4D97-AF65-F5344CB8AC3E}">
        <p14:creationId xmlns:p14="http://schemas.microsoft.com/office/powerpoint/2010/main" val="428503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1131" y="643466"/>
            <a:ext cx="7029738" cy="5571067"/>
          </a:xfrm>
          <a:prstGeom prst="rect">
            <a:avLst/>
          </a:prstGeom>
        </p:spPr>
      </p:pic>
    </p:spTree>
    <p:extLst>
      <p:ext uri="{BB962C8B-B14F-4D97-AF65-F5344CB8AC3E}">
        <p14:creationId xmlns:p14="http://schemas.microsoft.com/office/powerpoint/2010/main" val="19295837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3467" y="961729"/>
            <a:ext cx="6057520" cy="2741028"/>
          </a:xfrm>
          <a:prstGeom prst="rect">
            <a:avLst/>
          </a:prstGeom>
          <a:ln w="57150">
            <a:solidFill>
              <a:srgbClr val="FF0000"/>
            </a:solidFill>
          </a:ln>
        </p:spPr>
      </p:pic>
      <p:pic>
        <p:nvPicPr>
          <p:cNvPr id="3" name="Picture 2"/>
          <p:cNvPicPr>
            <a:picLocks noChangeAspect="1"/>
          </p:cNvPicPr>
          <p:nvPr/>
        </p:nvPicPr>
        <p:blipFill>
          <a:blip r:embed="rId4"/>
          <a:stretch>
            <a:fillRect/>
          </a:stretch>
        </p:blipFill>
        <p:spPr>
          <a:xfrm>
            <a:off x="7228848" y="790221"/>
            <a:ext cx="3569992" cy="5379156"/>
          </a:xfrm>
          <a:prstGeom prst="rect">
            <a:avLst/>
          </a:prstGeom>
        </p:spPr>
      </p:pic>
      <p:pic>
        <p:nvPicPr>
          <p:cNvPr id="4" name="Picture 3"/>
          <p:cNvPicPr>
            <a:picLocks noChangeAspect="1"/>
          </p:cNvPicPr>
          <p:nvPr/>
        </p:nvPicPr>
        <p:blipFill>
          <a:blip r:embed="rId5"/>
          <a:stretch>
            <a:fillRect/>
          </a:stretch>
        </p:blipFill>
        <p:spPr>
          <a:xfrm>
            <a:off x="518756" y="4224185"/>
            <a:ext cx="6322311" cy="2265137"/>
          </a:xfrm>
          <a:prstGeom prst="rect">
            <a:avLst/>
          </a:prstGeom>
        </p:spPr>
      </p:pic>
    </p:spTree>
    <p:extLst>
      <p:ext uri="{BB962C8B-B14F-4D97-AF65-F5344CB8AC3E}">
        <p14:creationId xmlns:p14="http://schemas.microsoft.com/office/powerpoint/2010/main" val="42447596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5753" y="1403921"/>
            <a:ext cx="4755848" cy="3485714"/>
          </a:xfrm>
          <a:prstGeom prst="rect">
            <a:avLst/>
          </a:prstGeom>
          <a:ln w="57150">
            <a:solidFill>
              <a:srgbClr val="FF0000"/>
            </a:solidFill>
          </a:ln>
        </p:spPr>
      </p:pic>
      <p:pic>
        <p:nvPicPr>
          <p:cNvPr id="4" name="Picture 3"/>
          <p:cNvPicPr>
            <a:picLocks noChangeAspect="1"/>
          </p:cNvPicPr>
          <p:nvPr/>
        </p:nvPicPr>
        <p:blipFill>
          <a:blip r:embed="rId4"/>
          <a:stretch>
            <a:fillRect/>
          </a:stretch>
        </p:blipFill>
        <p:spPr>
          <a:xfrm>
            <a:off x="6412090" y="779338"/>
            <a:ext cx="5162399" cy="4261027"/>
          </a:xfrm>
          <a:prstGeom prst="rect">
            <a:avLst/>
          </a:prstGeom>
        </p:spPr>
      </p:pic>
    </p:spTree>
    <p:extLst>
      <p:ext uri="{BB962C8B-B14F-4D97-AF65-F5344CB8AC3E}">
        <p14:creationId xmlns:p14="http://schemas.microsoft.com/office/powerpoint/2010/main" val="3249100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65851" y="643466"/>
            <a:ext cx="9860298" cy="5571067"/>
          </a:xfrm>
          <a:prstGeom prst="rect">
            <a:avLst/>
          </a:prstGeom>
        </p:spPr>
      </p:pic>
    </p:spTree>
    <p:extLst>
      <p:ext uri="{BB962C8B-B14F-4D97-AF65-F5344CB8AC3E}">
        <p14:creationId xmlns:p14="http://schemas.microsoft.com/office/powerpoint/2010/main" val="159681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solidFill>
              <a:srgbClr val="3EAF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l="7955" r="3470" b="-1"/>
          <a:stretch/>
        </p:blipFill>
        <p:spPr>
          <a:xfrm>
            <a:off x="643467" y="643467"/>
            <a:ext cx="10905066" cy="5571066"/>
          </a:xfrm>
          <a:prstGeom prst="rect">
            <a:avLst/>
          </a:prstGeom>
        </p:spPr>
      </p:pic>
    </p:spTree>
    <p:extLst>
      <p:ext uri="{BB962C8B-B14F-4D97-AF65-F5344CB8AC3E}">
        <p14:creationId xmlns:p14="http://schemas.microsoft.com/office/powerpoint/2010/main" val="10507469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10844" y="812800"/>
            <a:ext cx="3984978" cy="2686756"/>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3428852" y="643467"/>
            <a:ext cx="5334295" cy="5571066"/>
          </a:xfrm>
          <a:prstGeom prst="rect">
            <a:avLst/>
          </a:prstGeom>
        </p:spPr>
      </p:pic>
    </p:spTree>
    <p:extLst>
      <p:ext uri="{BB962C8B-B14F-4D97-AF65-F5344CB8AC3E}">
        <p14:creationId xmlns:p14="http://schemas.microsoft.com/office/powerpoint/2010/main" val="413504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921604" y="643467"/>
            <a:ext cx="6348792" cy="5571066"/>
          </a:xfrm>
          <a:prstGeom prst="rect">
            <a:avLst/>
          </a:prstGeom>
        </p:spPr>
      </p:pic>
    </p:spTree>
    <p:extLst>
      <p:ext uri="{BB962C8B-B14F-4D97-AF65-F5344CB8AC3E}">
        <p14:creationId xmlns:p14="http://schemas.microsoft.com/office/powerpoint/2010/main" val="2420598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09235" y="643466"/>
            <a:ext cx="6573530" cy="5571067"/>
          </a:xfrm>
          <a:prstGeom prst="rect">
            <a:avLst/>
          </a:prstGeom>
        </p:spPr>
      </p:pic>
    </p:spTree>
    <p:extLst>
      <p:ext uri="{BB962C8B-B14F-4D97-AF65-F5344CB8AC3E}">
        <p14:creationId xmlns:p14="http://schemas.microsoft.com/office/powerpoint/2010/main" val="1163956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7549" y="541866"/>
            <a:ext cx="4062236" cy="5571067"/>
          </a:xfrm>
          <a:prstGeom prst="rect">
            <a:avLst/>
          </a:prstGeom>
          <a:ln w="76200">
            <a:solidFill>
              <a:srgbClr val="FF0000"/>
            </a:solidFill>
          </a:ln>
        </p:spPr>
      </p:pic>
      <p:pic>
        <p:nvPicPr>
          <p:cNvPr id="3" name="Picture 2"/>
          <p:cNvPicPr>
            <a:picLocks noChangeAspect="1"/>
          </p:cNvPicPr>
          <p:nvPr/>
        </p:nvPicPr>
        <p:blipFill>
          <a:blip r:embed="rId3"/>
          <a:stretch>
            <a:fillRect/>
          </a:stretch>
        </p:blipFill>
        <p:spPr>
          <a:xfrm>
            <a:off x="5946171" y="1810962"/>
            <a:ext cx="3652927" cy="3032873"/>
          </a:xfrm>
          <a:prstGeom prst="rect">
            <a:avLst/>
          </a:prstGeom>
        </p:spPr>
      </p:pic>
    </p:spTree>
    <p:extLst>
      <p:ext uri="{BB962C8B-B14F-4D97-AF65-F5344CB8AC3E}">
        <p14:creationId xmlns:p14="http://schemas.microsoft.com/office/powerpoint/2010/main" val="5770801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1943" y="1156987"/>
            <a:ext cx="4751924" cy="3689920"/>
          </a:xfrm>
          <a:prstGeom prst="rect">
            <a:avLst/>
          </a:prstGeom>
          <a:ln w="57150">
            <a:solidFill>
              <a:srgbClr val="FF0000"/>
            </a:solidFill>
          </a:ln>
        </p:spPr>
      </p:pic>
      <p:pic>
        <p:nvPicPr>
          <p:cNvPr id="3" name="Picture 2"/>
          <p:cNvPicPr>
            <a:picLocks noChangeAspect="1"/>
          </p:cNvPicPr>
          <p:nvPr/>
        </p:nvPicPr>
        <p:blipFill>
          <a:blip r:embed="rId4"/>
          <a:stretch>
            <a:fillRect/>
          </a:stretch>
        </p:blipFill>
        <p:spPr>
          <a:xfrm>
            <a:off x="5559716" y="1049867"/>
            <a:ext cx="5446951" cy="4072427"/>
          </a:xfrm>
          <a:prstGeom prst="rect">
            <a:avLst/>
          </a:prstGeom>
        </p:spPr>
      </p:pic>
      <p:sp>
        <p:nvSpPr>
          <p:cNvPr id="4" name="TextBox 3"/>
          <p:cNvSpPr txBox="1"/>
          <p:nvPr/>
        </p:nvSpPr>
        <p:spPr>
          <a:xfrm>
            <a:off x="361943" y="5768622"/>
            <a:ext cx="7190324" cy="369332"/>
          </a:xfrm>
          <a:prstGeom prst="rect">
            <a:avLst/>
          </a:prstGeom>
          <a:noFill/>
        </p:spPr>
        <p:txBody>
          <a:bodyPr wrap="square" rtlCol="0">
            <a:spAutoFit/>
          </a:bodyPr>
          <a:lstStyle/>
          <a:p>
            <a:r>
              <a:rPr lang="en-US" dirty="0"/>
              <a:t>From Darkhorse Analytics, Joey </a:t>
            </a:r>
            <a:r>
              <a:rPr lang="en-US" dirty="0" err="1"/>
              <a:t>Cherdarchuk</a:t>
            </a:r>
            <a:r>
              <a:rPr lang="en-US" dirty="0"/>
              <a:t>, 2014</a:t>
            </a:r>
          </a:p>
        </p:txBody>
      </p:sp>
    </p:spTree>
    <p:extLst>
      <p:ext uri="{BB962C8B-B14F-4D97-AF65-F5344CB8AC3E}">
        <p14:creationId xmlns:p14="http://schemas.microsoft.com/office/powerpoint/2010/main" val="19162407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latin typeface="Playbill" panose="040506030A0602020202" pitchFamily="82" charset="0"/>
              </a:rPr>
              <a:t>And now, back to visual design best practices</a:t>
            </a:r>
          </a:p>
        </p:txBody>
      </p:sp>
      <p:sp>
        <p:nvSpPr>
          <p:cNvPr id="3" name="Text Placeholder 2"/>
          <p:cNvSpPr>
            <a:spLocks noGrp="1"/>
          </p:cNvSpPr>
          <p:nvPr>
            <p:ph type="body" idx="1"/>
          </p:nvPr>
        </p:nvSpPr>
        <p:spPr/>
        <p:txBody>
          <a:bodyPr/>
          <a:lstStyle/>
          <a:p>
            <a:endParaRPr lang="en-US" dirty="0"/>
          </a:p>
        </p:txBody>
      </p:sp>
      <p:pic>
        <p:nvPicPr>
          <p:cNvPr id="4" name="Picture 3" descr="&lt;strong&gt;Finger&lt;/strong&gt; &lt;strong&gt;Pointing&lt;/strong&gt; Clip 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866" y="4296916"/>
            <a:ext cx="3714045" cy="2403205"/>
          </a:xfrm>
          <a:prstGeom prst="rect">
            <a:avLst/>
          </a:prstGeom>
        </p:spPr>
      </p:pic>
    </p:spTree>
    <p:extLst>
      <p:ext uri="{BB962C8B-B14F-4D97-AF65-F5344CB8AC3E}">
        <p14:creationId xmlns:p14="http://schemas.microsoft.com/office/powerpoint/2010/main" val="301676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51594" y="643466"/>
            <a:ext cx="9688812" cy="5571067"/>
          </a:xfrm>
          <a:prstGeom prst="rect">
            <a:avLst/>
          </a:prstGeom>
        </p:spPr>
      </p:pic>
    </p:spTree>
    <p:extLst>
      <p:ext uri="{BB962C8B-B14F-4D97-AF65-F5344CB8AC3E}">
        <p14:creationId xmlns:p14="http://schemas.microsoft.com/office/powerpoint/2010/main" val="16422671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visual design</a:t>
            </a:r>
          </a:p>
        </p:txBody>
      </p:sp>
      <p:sp>
        <p:nvSpPr>
          <p:cNvPr id="3" name="Content Placeholder 2"/>
          <p:cNvSpPr>
            <a:spLocks noGrp="1"/>
          </p:cNvSpPr>
          <p:nvPr>
            <p:ph idx="1"/>
          </p:nvPr>
        </p:nvSpPr>
        <p:spPr/>
        <p:txBody>
          <a:bodyPr/>
          <a:lstStyle/>
          <a:p>
            <a:r>
              <a:rPr lang="en-US" dirty="0"/>
              <a:t>Layout, space, size</a:t>
            </a:r>
          </a:p>
          <a:p>
            <a:r>
              <a:rPr lang="en-US" dirty="0"/>
              <a:t>Text elements: labels, annotations, menus, titles</a:t>
            </a:r>
          </a:p>
          <a:p>
            <a:r>
              <a:rPr lang="en-US" dirty="0"/>
              <a:t>Sorting</a:t>
            </a:r>
          </a:p>
          <a:p>
            <a:r>
              <a:rPr lang="en-US" dirty="0"/>
              <a:t>Visual interaction</a:t>
            </a:r>
          </a:p>
          <a:p>
            <a:r>
              <a:rPr lang="en-US" dirty="0"/>
              <a:t>Color</a:t>
            </a:r>
          </a:p>
        </p:txBody>
      </p:sp>
    </p:spTree>
    <p:extLst>
      <p:ext uri="{BB962C8B-B14F-4D97-AF65-F5344CB8AC3E}">
        <p14:creationId xmlns:p14="http://schemas.microsoft.com/office/powerpoint/2010/main" val="30662781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 animated gifs from Darkhorse Analytics</a:t>
            </a:r>
          </a:p>
        </p:txBody>
      </p:sp>
      <p:sp>
        <p:nvSpPr>
          <p:cNvPr id="3" name="Rectangle 2"/>
          <p:cNvSpPr/>
          <p:nvPr/>
        </p:nvSpPr>
        <p:spPr>
          <a:xfrm>
            <a:off x="838200" y="2296067"/>
            <a:ext cx="5853334" cy="369332"/>
          </a:xfrm>
          <a:prstGeom prst="rect">
            <a:avLst/>
          </a:prstGeom>
        </p:spPr>
        <p:txBody>
          <a:bodyPr wrap="none">
            <a:spAutoFit/>
          </a:bodyPr>
          <a:lstStyle/>
          <a:p>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http://blog.darkhorseanalytics.com/data-looks-better-naked</a:t>
            </a:r>
            <a:endParaRPr lang="en-US" dirty="0"/>
          </a:p>
        </p:txBody>
      </p:sp>
      <p:sp>
        <p:nvSpPr>
          <p:cNvPr id="4" name="Rectangle 3"/>
          <p:cNvSpPr/>
          <p:nvPr/>
        </p:nvSpPr>
        <p:spPr>
          <a:xfrm>
            <a:off x="838200" y="2882082"/>
            <a:ext cx="5306133" cy="388696"/>
          </a:xfrm>
          <a:prstGeom prst="rect">
            <a:avLst/>
          </a:prstGeom>
        </p:spPr>
        <p:txBody>
          <a:bodyPr wrap="none">
            <a:spAutoFit/>
          </a:bodyPr>
          <a:lstStyle/>
          <a:p>
            <a:pPr>
              <a:lnSpc>
                <a:spcPct val="107000"/>
              </a:lnSpc>
              <a:spcAft>
                <a:spcPts val="80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http://blog.darkhorseanalytics.com/clear-off-the-table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838200" y="3487461"/>
            <a:ext cx="5190523" cy="388696"/>
          </a:xfrm>
          <a:prstGeom prst="rect">
            <a:avLst/>
          </a:prstGeom>
        </p:spPr>
        <p:txBody>
          <a:bodyPr wrap="none">
            <a:spAutoFit/>
          </a:bodyPr>
          <a:lstStyle/>
          <a:p>
            <a:pPr>
              <a:lnSpc>
                <a:spcPct val="107000"/>
              </a:lnSpc>
              <a:spcAft>
                <a:spcPts val="80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http://blog.darkhorseanalytics.com/salvaging-the-pie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838200" y="4200857"/>
            <a:ext cx="6096000" cy="646331"/>
          </a:xfrm>
          <a:prstGeom prst="rect">
            <a:avLst/>
          </a:prstGeom>
        </p:spPr>
        <p:txBody>
          <a:bodyPr>
            <a:spAutoFit/>
          </a:bodyPr>
          <a:lstStyle/>
          <a:p>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5"/>
              </a:rPr>
              <a:t>http://blog.darkhorseanalytics.com/data-looks-better-naked-maps-edition</a:t>
            </a:r>
            <a:endParaRPr lang="en-US" dirty="0"/>
          </a:p>
        </p:txBody>
      </p:sp>
    </p:spTree>
    <p:extLst>
      <p:ext uri="{BB962C8B-B14F-4D97-AF65-F5344CB8AC3E}">
        <p14:creationId xmlns:p14="http://schemas.microsoft.com/office/powerpoint/2010/main" val="3116688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Tweaking for best use of space</a:t>
            </a:r>
          </a:p>
        </p:txBody>
      </p:sp>
      <p:sp>
        <p:nvSpPr>
          <p:cNvPr id="3" name="Content Placeholder 2"/>
          <p:cNvSpPr>
            <a:spLocks noGrp="1"/>
          </p:cNvSpPr>
          <p:nvPr>
            <p:ph idx="1"/>
          </p:nvPr>
        </p:nvSpPr>
        <p:spPr/>
        <p:txBody>
          <a:bodyPr/>
          <a:lstStyle/>
          <a:p>
            <a:r>
              <a:rPr lang="en-US" dirty="0" err="1"/>
              <a:t>Tufte’s</a:t>
            </a:r>
            <a:r>
              <a:rPr lang="en-US" dirty="0"/>
              <a:t> data-ink ratio</a:t>
            </a:r>
          </a:p>
          <a:p>
            <a:r>
              <a:rPr lang="en-US" dirty="0"/>
              <a:t>Large enough to read, dark enough to read</a:t>
            </a:r>
          </a:p>
          <a:p>
            <a:endParaRPr lang="en-US" dirty="0"/>
          </a:p>
          <a:p>
            <a:r>
              <a:rPr lang="en-US" dirty="0"/>
              <a:t>Demo: Resize visual, move visual</a:t>
            </a:r>
          </a:p>
        </p:txBody>
      </p:sp>
    </p:spTree>
    <p:extLst>
      <p:ext uri="{BB962C8B-B14F-4D97-AF65-F5344CB8AC3E}">
        <p14:creationId xmlns:p14="http://schemas.microsoft.com/office/powerpoint/2010/main" val="24434044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Titles and labels that are part of the visual</a:t>
            </a:r>
          </a:p>
        </p:txBody>
      </p:sp>
      <p:sp>
        <p:nvSpPr>
          <p:cNvPr id="3" name="Content Placeholder 2"/>
          <p:cNvSpPr>
            <a:spLocks noGrp="1"/>
          </p:cNvSpPr>
          <p:nvPr>
            <p:ph idx="1"/>
          </p:nvPr>
        </p:nvSpPr>
        <p:spPr/>
        <p:txBody>
          <a:bodyPr>
            <a:normAutofit fontScale="77500" lnSpcReduction="20000"/>
          </a:bodyPr>
          <a:lstStyle/>
          <a:p>
            <a:r>
              <a:rPr lang="en-US" dirty="0"/>
              <a:t>Readable</a:t>
            </a:r>
          </a:p>
          <a:p>
            <a:r>
              <a:rPr lang="en-US" dirty="0"/>
              <a:t>Self-explanatory</a:t>
            </a:r>
          </a:p>
          <a:p>
            <a:r>
              <a:rPr lang="en-US" dirty="0"/>
              <a:t>Large enough, dark enough, good color choice</a:t>
            </a:r>
          </a:p>
          <a:p>
            <a:r>
              <a:rPr lang="en-US" dirty="0"/>
              <a:t>Use </a:t>
            </a:r>
            <a:r>
              <a:rPr lang="en-US" dirty="0" err="1"/>
              <a:t>styleguide</a:t>
            </a:r>
            <a:r>
              <a:rPr lang="en-US" dirty="0"/>
              <a:t> for font size, face, color, emphasis</a:t>
            </a:r>
          </a:p>
          <a:p>
            <a:endParaRPr lang="en-US" dirty="0"/>
          </a:p>
          <a:p>
            <a:pPr marL="0" indent="0">
              <a:buNone/>
            </a:pPr>
            <a:r>
              <a:rPr lang="en-US" dirty="0"/>
              <a:t>Demo: </a:t>
            </a:r>
          </a:p>
          <a:p>
            <a:r>
              <a:rPr lang="en-US" dirty="0"/>
              <a:t>Formatting pane &gt; turn on X-axis, Y-axis, data labels, legend</a:t>
            </a:r>
          </a:p>
          <a:p>
            <a:r>
              <a:rPr lang="en-US" dirty="0"/>
              <a:t>Text size – titles, data labels (not X or Y axes or legends)</a:t>
            </a:r>
          </a:p>
          <a:p>
            <a:r>
              <a:rPr lang="en-US" dirty="0"/>
              <a:t>Text alignment – choose and apply same settings to all on page</a:t>
            </a:r>
          </a:p>
          <a:p>
            <a:r>
              <a:rPr lang="en-US" dirty="0"/>
              <a:t>Text position – for some Y axes and for the legend. Apply same to all on page</a:t>
            </a:r>
          </a:p>
          <a:p>
            <a:r>
              <a:rPr lang="en-US" dirty="0"/>
              <a:t>Title and label length – titles, axes titles, data labels, legends.</a:t>
            </a:r>
          </a:p>
          <a:p>
            <a:r>
              <a:rPr lang="en-US" dirty="0"/>
              <a:t>Text color – titles, axes, data labels</a:t>
            </a:r>
          </a:p>
        </p:txBody>
      </p:sp>
    </p:spTree>
    <p:extLst>
      <p:ext uri="{BB962C8B-B14F-4D97-AF65-F5344CB8AC3E}">
        <p14:creationId xmlns:p14="http://schemas.microsoft.com/office/powerpoint/2010/main" val="1364758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Titles and labels that are not part of the visual</a:t>
            </a:r>
          </a:p>
        </p:txBody>
      </p:sp>
      <p:sp>
        <p:nvSpPr>
          <p:cNvPr id="3" name="Content Placeholder 2"/>
          <p:cNvSpPr>
            <a:spLocks noGrp="1"/>
          </p:cNvSpPr>
          <p:nvPr>
            <p:ph idx="1"/>
          </p:nvPr>
        </p:nvSpPr>
        <p:spPr/>
        <p:txBody>
          <a:bodyPr/>
          <a:lstStyle/>
          <a:p>
            <a:pPr marL="0" indent="0">
              <a:buNone/>
            </a:pPr>
            <a:r>
              <a:rPr lang="en-US" dirty="0"/>
              <a:t>Demo:</a:t>
            </a:r>
          </a:p>
          <a:p>
            <a:r>
              <a:rPr lang="en-US" dirty="0"/>
              <a:t>Text boxes – consistent use of fonts, sizes, colors, alignment</a:t>
            </a:r>
          </a:p>
        </p:txBody>
      </p:sp>
    </p:spTree>
    <p:extLst>
      <p:ext uri="{BB962C8B-B14F-4D97-AF65-F5344CB8AC3E}">
        <p14:creationId xmlns:p14="http://schemas.microsoft.com/office/powerpoint/2010/main" val="10777009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pPr marL="0" indent="0">
              <a:buNone/>
            </a:pPr>
            <a:r>
              <a:rPr lang="en-US" dirty="0"/>
              <a:t>Simple trick to provide faster insight</a:t>
            </a:r>
          </a:p>
          <a:p>
            <a:pPr marL="0" indent="0">
              <a:buNone/>
            </a:pPr>
            <a:r>
              <a:rPr lang="en-US" dirty="0"/>
              <a:t>Demo: Ascending or descending based on values</a:t>
            </a:r>
          </a:p>
        </p:txBody>
      </p:sp>
    </p:spTree>
    <p:extLst>
      <p:ext uri="{BB962C8B-B14F-4D97-AF65-F5344CB8AC3E}">
        <p14:creationId xmlns:p14="http://schemas.microsoft.com/office/powerpoint/2010/main" val="2206450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interaction and interplay</a:t>
            </a:r>
          </a:p>
        </p:txBody>
      </p:sp>
      <p:sp>
        <p:nvSpPr>
          <p:cNvPr id="3" name="Content Placeholder 2"/>
          <p:cNvSpPr>
            <a:spLocks noGrp="1"/>
          </p:cNvSpPr>
          <p:nvPr>
            <p:ph idx="1"/>
          </p:nvPr>
        </p:nvSpPr>
        <p:spPr/>
        <p:txBody>
          <a:bodyPr/>
          <a:lstStyle/>
          <a:p>
            <a:pPr marL="0" indent="0">
              <a:buNone/>
            </a:pPr>
            <a:r>
              <a:rPr lang="en-US" dirty="0"/>
              <a:t>By default, visuals are cross-highlighted. When you select a data point, the related data of other charts light up and the unrelated data dims. You can override this behavior.</a:t>
            </a:r>
          </a:p>
          <a:p>
            <a:pPr marL="0" indent="0">
              <a:buNone/>
            </a:pPr>
            <a:endParaRPr lang="en-US" dirty="0"/>
          </a:p>
          <a:p>
            <a:pPr marL="0" indent="0">
              <a:buNone/>
            </a:pPr>
            <a:r>
              <a:rPr lang="en-US" dirty="0"/>
              <a:t>Demo: Filter, Highlight, do nothing.</a:t>
            </a:r>
          </a:p>
        </p:txBody>
      </p:sp>
    </p:spTree>
    <p:extLst>
      <p:ext uri="{BB962C8B-B14F-4D97-AF65-F5344CB8AC3E}">
        <p14:creationId xmlns:p14="http://schemas.microsoft.com/office/powerpoint/2010/main" val="2218602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color in visuals</a:t>
            </a:r>
          </a:p>
        </p:txBody>
      </p:sp>
      <p:sp>
        <p:nvSpPr>
          <p:cNvPr id="3" name="Content Placeholder 2"/>
          <p:cNvSpPr>
            <a:spLocks noGrp="1"/>
          </p:cNvSpPr>
          <p:nvPr>
            <p:ph idx="1"/>
          </p:nvPr>
        </p:nvSpPr>
        <p:spPr/>
        <p:txBody>
          <a:bodyPr/>
          <a:lstStyle/>
          <a:p>
            <a:r>
              <a:rPr lang="en-US" dirty="0"/>
              <a:t>Have a plan (</a:t>
            </a:r>
            <a:r>
              <a:rPr lang="en-US" dirty="0" err="1"/>
              <a:t>styleguide</a:t>
            </a:r>
            <a:r>
              <a:rPr lang="en-US" dirty="0"/>
              <a:t>)</a:t>
            </a:r>
          </a:p>
          <a:p>
            <a:r>
              <a:rPr lang="en-US" dirty="0"/>
              <a:t>Use color to tie page together, add emphasis to important data, improve comprehension of the visual.</a:t>
            </a:r>
          </a:p>
          <a:p>
            <a:r>
              <a:rPr lang="en-US" dirty="0"/>
              <a:t>Know your audience and any inherent color “rules”</a:t>
            </a:r>
          </a:p>
          <a:p>
            <a:r>
              <a:rPr lang="en-US" dirty="0"/>
              <a:t>Power BI applies default color theme, which you can override.</a:t>
            </a:r>
          </a:p>
        </p:txBody>
      </p:sp>
    </p:spTree>
    <p:extLst>
      <p:ext uri="{BB962C8B-B14F-4D97-AF65-F5344CB8AC3E}">
        <p14:creationId xmlns:p14="http://schemas.microsoft.com/office/powerpoint/2010/main" val="16395809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20676"/>
          </a:xfrm>
        </p:spPr>
        <p:txBody>
          <a:bodyPr>
            <a:normAutofit/>
          </a:bodyPr>
          <a:lstStyle/>
          <a:p>
            <a:r>
              <a:rPr lang="en-US" dirty="0"/>
              <a:t>Use color to highlight interesting data</a:t>
            </a:r>
            <a:br>
              <a:rPr lang="en-US" dirty="0"/>
            </a:br>
            <a:br>
              <a:rPr lang="en-US" dirty="0"/>
            </a:br>
            <a:r>
              <a:rPr lang="en-US" sz="2700" dirty="0"/>
              <a:t>Demo: Data colors &gt; Show all</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061156" y="2085801"/>
            <a:ext cx="6242755" cy="2339446"/>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061155" y="4518803"/>
            <a:ext cx="6242755" cy="2119065"/>
          </a:xfrm>
          <a:prstGeom prst="rect">
            <a:avLst/>
          </a:prstGeom>
        </p:spPr>
      </p:pic>
    </p:spTree>
    <p:extLst>
      <p:ext uri="{BB962C8B-B14F-4D97-AF65-F5344CB8AC3E}">
        <p14:creationId xmlns:p14="http://schemas.microsoft.com/office/powerpoint/2010/main" val="1594008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Colors for labels and titles</a:t>
            </a:r>
          </a:p>
        </p:txBody>
      </p:sp>
      <p:sp>
        <p:nvSpPr>
          <p:cNvPr id="3" name="Content Placeholder 2"/>
          <p:cNvSpPr>
            <a:spLocks noGrp="1"/>
          </p:cNvSpPr>
          <p:nvPr>
            <p:ph idx="1"/>
          </p:nvPr>
        </p:nvSpPr>
        <p:spPr/>
        <p:txBody>
          <a:bodyPr/>
          <a:lstStyle/>
          <a:p>
            <a:r>
              <a:rPr lang="en-US" dirty="0"/>
              <a:t>Many options for labels and titles and axes titles…</a:t>
            </a:r>
          </a:p>
          <a:p>
            <a:r>
              <a:rPr lang="en-US" dirty="0"/>
              <a:t>Stick with your </a:t>
            </a:r>
            <a:r>
              <a:rPr lang="en-US" dirty="0" err="1"/>
              <a:t>styleguide</a:t>
            </a:r>
            <a:endParaRPr lang="en-US" dirty="0"/>
          </a:p>
        </p:txBody>
      </p:sp>
    </p:spTree>
    <p:extLst>
      <p:ext uri="{BB962C8B-B14F-4D97-AF65-F5344CB8AC3E}">
        <p14:creationId xmlns:p14="http://schemas.microsoft.com/office/powerpoint/2010/main" val="2508507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3467" y="934466"/>
            <a:ext cx="10905066" cy="4989066"/>
          </a:xfrm>
          <a:prstGeom prst="rect">
            <a:avLst/>
          </a:prstGeom>
        </p:spPr>
      </p:pic>
    </p:spTree>
    <p:extLst>
      <p:ext uri="{BB962C8B-B14F-4D97-AF65-F5344CB8AC3E}">
        <p14:creationId xmlns:p14="http://schemas.microsoft.com/office/powerpoint/2010/main" val="816795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Colors for categorical values</a:t>
            </a:r>
          </a:p>
        </p:txBody>
      </p:sp>
      <p:sp>
        <p:nvSpPr>
          <p:cNvPr id="3" name="Content Placeholder 2"/>
          <p:cNvSpPr>
            <a:spLocks noGrp="1"/>
          </p:cNvSpPr>
          <p:nvPr>
            <p:ph idx="1"/>
          </p:nvPr>
        </p:nvSpPr>
        <p:spPr>
          <a:xfrm>
            <a:off x="838200" y="1848203"/>
            <a:ext cx="10515600" cy="4351338"/>
          </a:xfrm>
        </p:spPr>
        <p:txBody>
          <a:bodyPr/>
          <a:lstStyle/>
          <a:p>
            <a:r>
              <a:rPr lang="en-US" dirty="0"/>
              <a:t>Charts with a series typically have a categorical value in the legend.</a:t>
            </a:r>
          </a:p>
          <a:p>
            <a:r>
              <a:rPr lang="en-US" dirty="0"/>
              <a:t>Demo: overriding colors &gt; Data colors</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305948" y="3526684"/>
            <a:ext cx="3371215" cy="190436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305213" y="3526684"/>
            <a:ext cx="3342640" cy="1961515"/>
          </a:xfrm>
          <a:prstGeom prst="rect">
            <a:avLst/>
          </a:prstGeom>
        </p:spPr>
      </p:pic>
    </p:spTree>
    <p:extLst>
      <p:ext uri="{BB962C8B-B14F-4D97-AF65-F5344CB8AC3E}">
        <p14:creationId xmlns:p14="http://schemas.microsoft.com/office/powerpoint/2010/main" val="5581703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Colors for qualitative values</a:t>
            </a:r>
          </a:p>
        </p:txBody>
      </p:sp>
      <p:sp>
        <p:nvSpPr>
          <p:cNvPr id="3" name="Content Placeholder 2"/>
          <p:cNvSpPr>
            <a:spLocks noGrp="1"/>
          </p:cNvSpPr>
          <p:nvPr>
            <p:ph idx="1"/>
          </p:nvPr>
        </p:nvSpPr>
        <p:spPr/>
        <p:txBody>
          <a:bodyPr/>
          <a:lstStyle/>
          <a:p>
            <a:r>
              <a:rPr lang="en-US" sz="2000" dirty="0"/>
              <a:t>Inherent order and numerical value.</a:t>
            </a:r>
          </a:p>
          <a:p>
            <a:r>
              <a:rPr lang="en-US" sz="2000" dirty="0"/>
              <a:t>Can color data points by the value.</a:t>
            </a:r>
          </a:p>
          <a:p>
            <a:r>
              <a:rPr lang="en-US" sz="2000" dirty="0"/>
              <a:t>Allows for 2 variables to be shown on a single chart.</a:t>
            </a:r>
            <a:endParaRPr lang="en-US" sz="2000" dirty="0"/>
          </a:p>
          <a:p>
            <a:r>
              <a:rPr lang="en-US" sz="2000" dirty="0"/>
              <a:t>Helpful to show spread of values across the data, </a:t>
            </a:r>
          </a:p>
          <a:p>
            <a:r>
              <a:rPr lang="en-US" sz="2000" dirty="0"/>
              <a:t>Helpful to show variance around a central theme/value. </a:t>
            </a:r>
          </a:p>
          <a:p>
            <a:r>
              <a:rPr lang="en-US" sz="2000" dirty="0"/>
              <a:t>Demo: Color saturation field, then formatting &gt; Data colors</a:t>
            </a:r>
          </a:p>
          <a:p>
            <a:endParaRPr lang="en-US" sz="2000" dirty="0"/>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38200" y="4001294"/>
            <a:ext cx="5779910" cy="2237141"/>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7055521" y="4001294"/>
            <a:ext cx="3635058" cy="2237141"/>
          </a:xfrm>
          <a:prstGeom prst="rect">
            <a:avLst/>
          </a:prstGeom>
        </p:spPr>
      </p:pic>
    </p:spTree>
    <p:extLst>
      <p:ext uri="{BB962C8B-B14F-4D97-AF65-F5344CB8AC3E}">
        <p14:creationId xmlns:p14="http://schemas.microsoft.com/office/powerpoint/2010/main" val="2136840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3018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all of this to our report</a:t>
            </a:r>
          </a:p>
        </p:txBody>
      </p:sp>
      <p:sp>
        <p:nvSpPr>
          <p:cNvPr id="3" name="Text Placeholder 2"/>
          <p:cNvSpPr>
            <a:spLocks noGrp="1"/>
          </p:cNvSpPr>
          <p:nvPr>
            <p:ph type="body" idx="1"/>
          </p:nvPr>
        </p:nvSpPr>
        <p:spPr/>
        <p:txBody>
          <a:bodyPr/>
          <a:lstStyle/>
          <a:p>
            <a:r>
              <a:rPr lang="en-US" dirty="0"/>
              <a:t>Demo</a:t>
            </a:r>
          </a:p>
        </p:txBody>
      </p:sp>
      <p:pic>
        <p:nvPicPr>
          <p:cNvPr id="4" name="Picture 3" descr="keep-calm-&lt;strong&gt;the-end&lt;/strong&gt;-is-near-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289" y="225778"/>
            <a:ext cx="2893181" cy="3375378"/>
          </a:xfrm>
          <a:prstGeom prst="rect">
            <a:avLst/>
          </a:prstGeom>
        </p:spPr>
      </p:pic>
    </p:spTree>
    <p:extLst>
      <p:ext uri="{BB962C8B-B14F-4D97-AF65-F5344CB8AC3E}">
        <p14:creationId xmlns:p14="http://schemas.microsoft.com/office/powerpoint/2010/main" val="758997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3" name="Content Placeholder 2"/>
          <p:cNvSpPr>
            <a:spLocks noGrp="1"/>
          </p:cNvSpPr>
          <p:nvPr>
            <p:ph sz="half" idx="1"/>
          </p:nvPr>
        </p:nvSpPr>
        <p:spPr/>
        <p:txBody>
          <a:bodyPr>
            <a:normAutofit fontScale="55000" lnSpcReduction="20000"/>
          </a:bodyPr>
          <a:lstStyle/>
          <a:p>
            <a:pPr lvl="0"/>
            <a:r>
              <a:rPr lang="en-US" dirty="0"/>
              <a:t>Slicer: removed blanks from the slicers by adding a page level filter and selecting only gold, silver, bronze. Changed </a:t>
            </a:r>
            <a:r>
              <a:rPr lang="en-US" b="1" dirty="0"/>
              <a:t>Selection Controls</a:t>
            </a:r>
            <a:r>
              <a:rPr lang="en-US" dirty="0"/>
              <a:t> to </a:t>
            </a:r>
            <a:r>
              <a:rPr lang="en-US" b="1" dirty="0"/>
              <a:t>Off</a:t>
            </a:r>
            <a:r>
              <a:rPr lang="en-US" dirty="0"/>
              <a:t> for </a:t>
            </a:r>
            <a:r>
              <a:rPr lang="en-US" b="1" dirty="0"/>
              <a:t>Single Select</a:t>
            </a:r>
            <a:r>
              <a:rPr lang="en-US" dirty="0"/>
              <a:t> and </a:t>
            </a:r>
            <a:r>
              <a:rPr lang="en-US" b="1" dirty="0"/>
              <a:t>Select All</a:t>
            </a:r>
            <a:r>
              <a:rPr lang="en-US" dirty="0"/>
              <a:t>.</a:t>
            </a:r>
          </a:p>
          <a:p>
            <a:pPr lvl="0"/>
            <a:r>
              <a:rPr lang="en-US" dirty="0"/>
              <a:t>Bubble: there are so many items in the legend that they scroll off the screen.  Removed the legend and turned on </a:t>
            </a:r>
            <a:r>
              <a:rPr lang="en-US" b="1" dirty="0"/>
              <a:t>Category labels</a:t>
            </a:r>
            <a:r>
              <a:rPr lang="en-US" dirty="0"/>
              <a:t> instead. Customers can hover over the bubbles to see the details. Shortened  the title and removed “by </a:t>
            </a:r>
            <a:r>
              <a:rPr lang="en-US" dirty="0" err="1"/>
              <a:t>countryregion</a:t>
            </a:r>
            <a:r>
              <a:rPr lang="en-US" dirty="0"/>
              <a:t>” since that seems self-evident. Turned axes labels </a:t>
            </a:r>
            <a:r>
              <a:rPr lang="en-US" b="1" dirty="0"/>
              <a:t>On</a:t>
            </a:r>
            <a:r>
              <a:rPr lang="en-US" dirty="0"/>
              <a:t> for both to make the chart easier to understand.</a:t>
            </a:r>
          </a:p>
          <a:p>
            <a:pPr lvl="0"/>
            <a:r>
              <a:rPr lang="en-US" dirty="0"/>
              <a:t>Filled map: changed the </a:t>
            </a:r>
            <a:r>
              <a:rPr lang="en-US" b="1" dirty="0"/>
              <a:t>Data colors</a:t>
            </a:r>
            <a:r>
              <a:rPr lang="en-US" dirty="0"/>
              <a:t> to make it stand out more. Turned </a:t>
            </a:r>
            <a:r>
              <a:rPr lang="en-US" b="1" dirty="0"/>
              <a:t>Diverging</a:t>
            </a:r>
            <a:r>
              <a:rPr lang="en-US" dirty="0"/>
              <a:t> on and set the </a:t>
            </a:r>
            <a:r>
              <a:rPr lang="en-US" b="1" dirty="0"/>
              <a:t>Minimum</a:t>
            </a:r>
            <a:r>
              <a:rPr lang="en-US" dirty="0"/>
              <a:t> to pink and the </a:t>
            </a:r>
            <a:r>
              <a:rPr lang="en-US" b="1" dirty="0"/>
              <a:t>Maximum</a:t>
            </a:r>
            <a:r>
              <a:rPr lang="en-US" dirty="0"/>
              <a:t> to red.</a:t>
            </a:r>
          </a:p>
          <a:p>
            <a:pPr lvl="0"/>
            <a:r>
              <a:rPr lang="en-US" dirty="0"/>
              <a:t>Area map: removed filter which was set for only USA. Set the </a:t>
            </a:r>
            <a:r>
              <a:rPr lang="en-US" b="1" dirty="0"/>
              <a:t>Data labels</a:t>
            </a:r>
            <a:r>
              <a:rPr lang="en-US" dirty="0"/>
              <a:t> to 1 decimal place. The visual was using the </a:t>
            </a:r>
            <a:r>
              <a:rPr lang="en-US" b="1" dirty="0"/>
              <a:t>Class</a:t>
            </a:r>
            <a:r>
              <a:rPr lang="en-US" dirty="0"/>
              <a:t> field which isn’t very useful since it will almost always be 33% (Gold/Silver/Bronze).  Selected a different more-interesting field, </a:t>
            </a:r>
            <a:r>
              <a:rPr lang="en-US" b="1" dirty="0"/>
              <a:t>Event Gender</a:t>
            </a:r>
            <a:r>
              <a:rPr lang="en-US" dirty="0"/>
              <a:t>. Changed Aquatics to blue and Athletics to grey for design</a:t>
            </a:r>
          </a:p>
          <a:p>
            <a:endParaRPr lang="en-US" dirty="0"/>
          </a:p>
        </p:txBody>
      </p:sp>
      <p:sp>
        <p:nvSpPr>
          <p:cNvPr id="4" name="Content Placeholder 3"/>
          <p:cNvSpPr>
            <a:spLocks noGrp="1"/>
          </p:cNvSpPr>
          <p:nvPr>
            <p:ph sz="half" idx="2"/>
          </p:nvPr>
        </p:nvSpPr>
        <p:spPr/>
        <p:txBody>
          <a:bodyPr>
            <a:normAutofit fontScale="55000" lnSpcReduction="20000"/>
          </a:bodyPr>
          <a:lstStyle/>
          <a:p>
            <a:pPr lvl="0"/>
            <a:r>
              <a:rPr lang="en-US" dirty="0"/>
              <a:t>Top bar chart:  shortened the title, removed data labels, turned </a:t>
            </a:r>
            <a:r>
              <a:rPr lang="en-US" b="1" dirty="0"/>
              <a:t>Legend title</a:t>
            </a:r>
            <a:r>
              <a:rPr lang="en-US" dirty="0"/>
              <a:t> off. Changed word order of title to match the chart below.</a:t>
            </a:r>
          </a:p>
          <a:p>
            <a:pPr lvl="0"/>
            <a:r>
              <a:rPr lang="en-US" dirty="0"/>
              <a:t>Bottom bar chart: sorted by year ascending to match chart above. Changed colors to match class. Changed title. Turned off legend for more space for data. Tried to turn on data labels and didn’t work. Added count of athletes to Tooltips, didn’t do anything .</a:t>
            </a:r>
          </a:p>
          <a:p>
            <a:pPr lvl="0"/>
            <a:r>
              <a:rPr lang="en-US" dirty="0"/>
              <a:t>Interactions: </a:t>
            </a:r>
            <a:r>
              <a:rPr lang="en-US" dirty="0" err="1"/>
              <a:t>todo</a:t>
            </a:r>
            <a:r>
              <a:rPr lang="en-US" dirty="0"/>
              <a:t> Summer Games: filters have no effect. Medal class do nothing to top column chart. Why doesn’t medal class slicer impact area chart ?</a:t>
            </a:r>
          </a:p>
          <a:p>
            <a:r>
              <a:rPr lang="en-US" dirty="0"/>
              <a:t>How do I move shape to back. How does tooltips work?</a:t>
            </a:r>
          </a:p>
          <a:p>
            <a:r>
              <a:rPr lang="en-US" dirty="0"/>
              <a:t> Should be able to use Tooltip field well</a:t>
            </a:r>
          </a:p>
          <a:p>
            <a:r>
              <a:rPr lang="en-US" dirty="0"/>
              <a:t> Should do, but if it’s not related you might get odd data…</a:t>
            </a:r>
          </a:p>
          <a:p>
            <a:r>
              <a:rPr lang="en-US" dirty="0"/>
              <a:t> Data probably not related</a:t>
            </a:r>
          </a:p>
          <a:p>
            <a:endParaRPr lang="en-US" dirty="0"/>
          </a:p>
        </p:txBody>
      </p:sp>
    </p:spTree>
    <p:extLst>
      <p:ext uri="{BB962C8B-B14F-4D97-AF65-F5344CB8AC3E}">
        <p14:creationId xmlns:p14="http://schemas.microsoft.com/office/powerpoint/2010/main" val="24439609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386673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t;strong&gt;The End&lt;/strong&gt;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289" y="19868"/>
            <a:ext cx="9200444" cy="6877332"/>
          </a:xfrm>
          <a:prstGeom prst="rect">
            <a:avLst/>
          </a:prstGeom>
        </p:spPr>
      </p:pic>
    </p:spTree>
    <p:extLst>
      <p:ext uri="{BB962C8B-B14F-4D97-AF65-F5344CB8AC3E}">
        <p14:creationId xmlns:p14="http://schemas.microsoft.com/office/powerpoint/2010/main" val="4238987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546986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4086530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4963</Words>
  <Application>Microsoft Office PowerPoint</Application>
  <PresentationFormat>Widescreen</PresentationFormat>
  <Paragraphs>385</Paragraphs>
  <Slides>98</Slides>
  <Notes>38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98</vt:i4>
      </vt:variant>
    </vt:vector>
  </HeadingPairs>
  <TitlesOfParts>
    <vt:vector size="114" baseType="lpstr">
      <vt:lpstr>Algerian</vt:lpstr>
      <vt:lpstr>Arial</vt:lpstr>
      <vt:lpstr>Bauhaus 93</vt:lpstr>
      <vt:lpstr>Bernard MT Condensed</vt:lpstr>
      <vt:lpstr>Bodoni MT Black</vt:lpstr>
      <vt:lpstr>Bodoni MT Poster Compressed</vt:lpstr>
      <vt:lpstr>Bradley Hand ITC</vt:lpstr>
      <vt:lpstr>Broadway</vt:lpstr>
      <vt:lpstr>Calibri</vt:lpstr>
      <vt:lpstr>Calibri Light</vt:lpstr>
      <vt:lpstr>Comic Sans MS</vt:lpstr>
      <vt:lpstr>Gill Sans Ultra Bold</vt:lpstr>
      <vt:lpstr>Playbill</vt:lpstr>
      <vt:lpstr>Times New Roman</vt:lpstr>
      <vt:lpstr>Wingdings</vt:lpstr>
      <vt:lpstr>Office Theme</vt:lpstr>
      <vt:lpstr>Power BI reports best practices AKA What I’ve learned so far about report design</vt:lpstr>
      <vt:lpstr>Resources</vt:lpstr>
      <vt:lpstr>What is a “report”</vt:lpstr>
      <vt:lpstr>Examples of BI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do I start?</vt:lpstr>
      <vt:lpstr>Where do I start, continued</vt:lpstr>
      <vt:lpstr>What is unique about a dashboard and a report page?</vt:lpstr>
      <vt:lpstr>Design the report</vt:lpstr>
      <vt:lpstr>Enough with theory, let’s dive in!</vt:lpstr>
      <vt:lpstr>Report design</vt:lpstr>
      <vt:lpstr>Layout – space  NOTES</vt:lpstr>
      <vt:lpstr>PUG Page 1 – Alignment, order, proximity</vt:lpstr>
      <vt:lpstr>PUG2 – pug2, alignment, NOTES</vt:lpstr>
      <vt:lpstr>PUG2, pug3, Fit to space, NOTES</vt:lpstr>
      <vt:lpstr>PUG2-Page 2s, Fit to space &gt; Adjust page size, NOTES</vt:lpstr>
      <vt:lpstr>PUG2-pug3, Fit to space &gt; reduce clutter, NOTES "Perfection is achieved, not when there is nothing left to add, but when there is nothing left to remove” – Antoine de Saint-Exupery</vt:lpstr>
      <vt:lpstr>PUG2-pug4, Fit to space &gt; tell story at glance, NOTES</vt:lpstr>
      <vt:lpstr>PUG2-pug4, Fit to space &gt; tell story at glance&gt;text boxes, NOTES</vt:lpstr>
      <vt:lpstr>PUG2-pug4, Fit to space &gt; tell story at glance&gt;text, NOTES</vt:lpstr>
      <vt:lpstr>PUG2-pug4, Fit to space &gt; tell story at glance&gt;shapes, NOTES</vt:lpstr>
      <vt:lpstr>PUG2-pug4, Fit to space &gt; tell story at glance&gt;color, NOTES</vt:lpstr>
      <vt:lpstr>PUG2-pug5, Fit to space &gt; tell story at glance&gt;color, NOTES</vt:lpstr>
      <vt:lpstr>PUG2-pug5, Aesthetics, NOTES</vt:lpstr>
      <vt:lpstr>Visual design best practices</vt:lpstr>
      <vt:lpstr>Choose the right visual</vt:lpstr>
      <vt:lpstr>PowerPoint Presentation</vt:lpstr>
      <vt:lpstr>Choose the right measure</vt:lpstr>
      <vt:lpstr>Distorting reality erodes trust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now, back to visual design best practices</vt:lpstr>
      <vt:lpstr>Elements of visual design</vt:lpstr>
      <vt:lpstr>Great animated gifs from Darkhorse Analytics</vt:lpstr>
      <vt:lpstr>Tweaking for best use of space</vt:lpstr>
      <vt:lpstr>Titles and labels that are part of the visual</vt:lpstr>
      <vt:lpstr>Titles and labels that are not part of the visual</vt:lpstr>
      <vt:lpstr>Sorting</vt:lpstr>
      <vt:lpstr>Visual interaction and interplay</vt:lpstr>
      <vt:lpstr>Use of color in visuals</vt:lpstr>
      <vt:lpstr>Use color to highlight interesting data  Demo: Data colors &gt; Show all</vt:lpstr>
      <vt:lpstr>Colors for labels and titles</vt:lpstr>
      <vt:lpstr>Colors for categorical values</vt:lpstr>
      <vt:lpstr>Colors for qualitative values</vt:lpstr>
      <vt:lpstr>PowerPoint Presentation</vt:lpstr>
      <vt:lpstr>Apply all of this to our report</vt:lpstr>
      <vt:lpstr>NOTES: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Michele Hart</dc:creator>
  <cp:lastModifiedBy>Michele Hart</cp:lastModifiedBy>
  <cp:revision>78</cp:revision>
  <dcterms:created xsi:type="dcterms:W3CDTF">2016-10-15T23:29:53Z</dcterms:created>
  <dcterms:modified xsi:type="dcterms:W3CDTF">2016-10-16T12:15:55Z</dcterms:modified>
</cp:coreProperties>
</file>